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145"/>
  </p:notesMasterIdLst>
  <p:sldIdLst>
    <p:sldId id="1749" r:id="rId2"/>
    <p:sldId id="1012" r:id="rId3"/>
    <p:sldId id="1437" r:id="rId4"/>
    <p:sldId id="1438" r:id="rId5"/>
    <p:sldId id="1439" r:id="rId6"/>
    <p:sldId id="1440" r:id="rId7"/>
    <p:sldId id="1441" r:id="rId8"/>
    <p:sldId id="1826" r:id="rId9"/>
    <p:sldId id="299" r:id="rId10"/>
    <p:sldId id="466" r:id="rId11"/>
    <p:sldId id="468" r:id="rId12"/>
    <p:sldId id="469" r:id="rId13"/>
    <p:sldId id="416" r:id="rId14"/>
    <p:sldId id="470" r:id="rId15"/>
    <p:sldId id="1825" r:id="rId16"/>
    <p:sldId id="1805" r:id="rId17"/>
    <p:sldId id="1827" r:id="rId18"/>
    <p:sldId id="1828" r:id="rId19"/>
    <p:sldId id="1829" r:id="rId20"/>
    <p:sldId id="1601" r:id="rId21"/>
    <p:sldId id="1830" r:id="rId22"/>
    <p:sldId id="1831" r:id="rId23"/>
    <p:sldId id="1087" r:id="rId24"/>
    <p:sldId id="1578" r:id="rId25"/>
    <p:sldId id="1832" r:id="rId26"/>
    <p:sldId id="1089" r:id="rId27"/>
    <p:sldId id="1090" r:id="rId28"/>
    <p:sldId id="1751" r:id="rId29"/>
    <p:sldId id="1698" r:id="rId30"/>
    <p:sldId id="1703" r:id="rId31"/>
    <p:sldId id="1835" r:id="rId32"/>
    <p:sldId id="1834" r:id="rId33"/>
    <p:sldId id="1837" r:id="rId34"/>
    <p:sldId id="1833" r:id="rId35"/>
    <p:sldId id="1836" r:id="rId36"/>
    <p:sldId id="1779" r:id="rId37"/>
    <p:sldId id="1838" r:id="rId38"/>
    <p:sldId id="1695" r:id="rId39"/>
    <p:sldId id="1784" r:id="rId40"/>
    <p:sldId id="1786" r:id="rId41"/>
    <p:sldId id="1787" r:id="rId42"/>
    <p:sldId id="1783" r:id="rId43"/>
    <p:sldId id="1781" r:id="rId44"/>
    <p:sldId id="1782" r:id="rId45"/>
    <p:sldId id="1708" r:id="rId46"/>
    <p:sldId id="1790" r:id="rId47"/>
    <p:sldId id="1710" r:id="rId48"/>
    <p:sldId id="1711" r:id="rId49"/>
    <p:sldId id="1712" r:id="rId50"/>
    <p:sldId id="1713" r:id="rId51"/>
    <p:sldId id="1714" r:id="rId52"/>
    <p:sldId id="1586" r:id="rId53"/>
    <p:sldId id="1839" r:id="rId54"/>
    <p:sldId id="1715" r:id="rId55"/>
    <p:sldId id="1791" r:id="rId56"/>
    <p:sldId id="1718" r:id="rId57"/>
    <p:sldId id="1840" r:id="rId58"/>
    <p:sldId id="1847" r:id="rId59"/>
    <p:sldId id="1841" r:id="rId60"/>
    <p:sldId id="1842" r:id="rId61"/>
    <p:sldId id="1843" r:id="rId62"/>
    <p:sldId id="1844" r:id="rId63"/>
    <p:sldId id="1845" r:id="rId64"/>
    <p:sldId id="1846" r:id="rId65"/>
    <p:sldId id="1411" r:id="rId66"/>
    <p:sldId id="1704" r:id="rId67"/>
    <p:sldId id="1729" r:id="rId68"/>
    <p:sldId id="1733" r:id="rId69"/>
    <p:sldId id="1709" r:id="rId70"/>
    <p:sldId id="1728" r:id="rId71"/>
    <p:sldId id="1732" r:id="rId72"/>
    <p:sldId id="1731" r:id="rId73"/>
    <p:sldId id="1734" r:id="rId74"/>
    <p:sldId id="1531" r:id="rId75"/>
    <p:sldId id="1848" r:id="rId76"/>
    <p:sldId id="1849" r:id="rId77"/>
    <p:sldId id="475" r:id="rId78"/>
    <p:sldId id="1730" r:id="rId79"/>
    <p:sldId id="1813" r:id="rId80"/>
    <p:sldId id="1850" r:id="rId81"/>
    <p:sldId id="1851" r:id="rId82"/>
    <p:sldId id="1693" r:id="rId83"/>
    <p:sldId id="1694" r:id="rId84"/>
    <p:sldId id="1692" r:id="rId85"/>
    <p:sldId id="1814" r:id="rId86"/>
    <p:sldId id="1853" r:id="rId87"/>
    <p:sldId id="1854" r:id="rId88"/>
    <p:sldId id="1852" r:id="rId89"/>
    <p:sldId id="1724" r:id="rId90"/>
    <p:sldId id="1725" r:id="rId91"/>
    <p:sldId id="1548" r:id="rId92"/>
    <p:sldId id="1540" r:id="rId93"/>
    <p:sldId id="1541" r:id="rId94"/>
    <p:sldId id="1815" r:id="rId95"/>
    <p:sldId id="1816" r:id="rId96"/>
    <p:sldId id="1633" r:id="rId97"/>
    <p:sldId id="1533" r:id="rId98"/>
    <p:sldId id="1537" r:id="rId99"/>
    <p:sldId id="1817" r:id="rId100"/>
    <p:sldId id="1761" r:id="rId101"/>
    <p:sldId id="1727" r:id="rId102"/>
    <p:sldId id="1792" r:id="rId103"/>
    <p:sldId id="1855" r:id="rId104"/>
    <p:sldId id="1812" r:id="rId105"/>
    <p:sldId id="1811" r:id="rId106"/>
    <p:sldId id="1818" r:id="rId107"/>
    <p:sldId id="1797" r:id="rId108"/>
    <p:sldId id="1798" r:id="rId109"/>
    <p:sldId id="1793" r:id="rId110"/>
    <p:sldId id="1794" r:id="rId111"/>
    <p:sldId id="1796" r:id="rId112"/>
    <p:sldId id="1795" r:id="rId113"/>
    <p:sldId id="1799" r:id="rId114"/>
    <p:sldId id="1669" r:id="rId115"/>
    <p:sldId id="1767" r:id="rId116"/>
    <p:sldId id="1645" r:id="rId117"/>
    <p:sldId id="1670" r:id="rId118"/>
    <p:sldId id="1671" r:id="rId119"/>
    <p:sldId id="1672" r:id="rId120"/>
    <p:sldId id="1819" r:id="rId121"/>
    <p:sldId id="1820" r:id="rId122"/>
    <p:sldId id="1821" r:id="rId123"/>
    <p:sldId id="1822" r:id="rId124"/>
    <p:sldId id="1823" r:id="rId125"/>
    <p:sldId id="1801" r:id="rId126"/>
    <p:sldId id="1566" r:id="rId127"/>
    <p:sldId id="1824" r:id="rId128"/>
    <p:sldId id="1563" r:id="rId129"/>
    <p:sldId id="1564" r:id="rId130"/>
    <p:sldId id="1770" r:id="rId131"/>
    <p:sldId id="1508" r:id="rId132"/>
    <p:sldId id="1735" r:id="rId133"/>
    <p:sldId id="1675" r:id="rId134"/>
    <p:sldId id="1722" r:id="rId135"/>
    <p:sldId id="1717" r:id="rId136"/>
    <p:sldId id="1771" r:id="rId137"/>
    <p:sldId id="1772" r:id="rId138"/>
    <p:sldId id="1738" r:id="rId139"/>
    <p:sldId id="1856" r:id="rId140"/>
    <p:sldId id="1803" r:id="rId141"/>
    <p:sldId id="1802" r:id="rId142"/>
    <p:sldId id="1804" r:id="rId143"/>
    <p:sldId id="1857" r:id="rId144"/>
  </p:sldIdLst>
  <p:sldSz cx="9144000" cy="6858000" type="screen4x3"/>
  <p:notesSz cx="6797675" cy="987425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9CC9D84-3AA0-44FA-BC6C-43A3E49D32EA}">
          <p14:sldIdLst>
            <p14:sldId id="1749"/>
            <p14:sldId id="1012"/>
            <p14:sldId id="1437"/>
            <p14:sldId id="1438"/>
            <p14:sldId id="1439"/>
            <p14:sldId id="1440"/>
            <p14:sldId id="1441"/>
            <p14:sldId id="1826"/>
            <p14:sldId id="299"/>
            <p14:sldId id="466"/>
            <p14:sldId id="468"/>
            <p14:sldId id="469"/>
            <p14:sldId id="416"/>
            <p14:sldId id="470"/>
            <p14:sldId id="1825"/>
            <p14:sldId id="1805"/>
            <p14:sldId id="1827"/>
            <p14:sldId id="1828"/>
            <p14:sldId id="1829"/>
            <p14:sldId id="1601"/>
            <p14:sldId id="1830"/>
            <p14:sldId id="1831"/>
            <p14:sldId id="1087"/>
            <p14:sldId id="1578"/>
            <p14:sldId id="1832"/>
            <p14:sldId id="1089"/>
            <p14:sldId id="1090"/>
            <p14:sldId id="1751"/>
            <p14:sldId id="1698"/>
            <p14:sldId id="1703"/>
            <p14:sldId id="1835"/>
            <p14:sldId id="1834"/>
            <p14:sldId id="1837"/>
            <p14:sldId id="1833"/>
            <p14:sldId id="1836"/>
            <p14:sldId id="1779"/>
            <p14:sldId id="1838"/>
            <p14:sldId id="1695"/>
            <p14:sldId id="1784"/>
            <p14:sldId id="1786"/>
            <p14:sldId id="1787"/>
            <p14:sldId id="1783"/>
            <p14:sldId id="1781"/>
            <p14:sldId id="1782"/>
            <p14:sldId id="1708"/>
            <p14:sldId id="1790"/>
            <p14:sldId id="1710"/>
            <p14:sldId id="1711"/>
            <p14:sldId id="1712"/>
            <p14:sldId id="1713"/>
            <p14:sldId id="1714"/>
            <p14:sldId id="1586"/>
            <p14:sldId id="1839"/>
            <p14:sldId id="1715"/>
            <p14:sldId id="1791"/>
            <p14:sldId id="1718"/>
            <p14:sldId id="1840"/>
            <p14:sldId id="1847"/>
            <p14:sldId id="1841"/>
            <p14:sldId id="1842"/>
            <p14:sldId id="1843"/>
            <p14:sldId id="1844"/>
            <p14:sldId id="1845"/>
            <p14:sldId id="1846"/>
            <p14:sldId id="1411"/>
            <p14:sldId id="1704"/>
            <p14:sldId id="1729"/>
            <p14:sldId id="1733"/>
            <p14:sldId id="1709"/>
            <p14:sldId id="1728"/>
            <p14:sldId id="1732"/>
            <p14:sldId id="1731"/>
            <p14:sldId id="1734"/>
            <p14:sldId id="1531"/>
            <p14:sldId id="1848"/>
            <p14:sldId id="1849"/>
            <p14:sldId id="475"/>
            <p14:sldId id="1730"/>
            <p14:sldId id="1813"/>
            <p14:sldId id="1850"/>
            <p14:sldId id="1851"/>
            <p14:sldId id="1693"/>
            <p14:sldId id="1694"/>
            <p14:sldId id="1692"/>
            <p14:sldId id="1814"/>
            <p14:sldId id="1853"/>
            <p14:sldId id="1854"/>
            <p14:sldId id="1852"/>
            <p14:sldId id="1724"/>
            <p14:sldId id="1725"/>
            <p14:sldId id="1548"/>
            <p14:sldId id="1540"/>
            <p14:sldId id="1541"/>
            <p14:sldId id="1815"/>
            <p14:sldId id="1816"/>
            <p14:sldId id="1633"/>
            <p14:sldId id="1533"/>
            <p14:sldId id="1537"/>
            <p14:sldId id="1817"/>
            <p14:sldId id="1761"/>
            <p14:sldId id="1727"/>
            <p14:sldId id="1792"/>
            <p14:sldId id="1855"/>
            <p14:sldId id="1812"/>
            <p14:sldId id="1811"/>
            <p14:sldId id="1818"/>
            <p14:sldId id="1797"/>
            <p14:sldId id="1798"/>
            <p14:sldId id="1793"/>
            <p14:sldId id="1794"/>
            <p14:sldId id="1796"/>
            <p14:sldId id="1795"/>
            <p14:sldId id="1799"/>
            <p14:sldId id="1669"/>
            <p14:sldId id="1767"/>
            <p14:sldId id="1645"/>
            <p14:sldId id="1670"/>
            <p14:sldId id="1671"/>
            <p14:sldId id="1672"/>
            <p14:sldId id="1819"/>
            <p14:sldId id="1820"/>
            <p14:sldId id="1821"/>
            <p14:sldId id="1822"/>
            <p14:sldId id="1823"/>
            <p14:sldId id="1801"/>
            <p14:sldId id="1566"/>
            <p14:sldId id="1824"/>
            <p14:sldId id="1563"/>
            <p14:sldId id="1564"/>
            <p14:sldId id="1770"/>
            <p14:sldId id="1508"/>
            <p14:sldId id="1735"/>
            <p14:sldId id="1675"/>
            <p14:sldId id="1722"/>
            <p14:sldId id="1717"/>
            <p14:sldId id="1771"/>
            <p14:sldId id="1772"/>
            <p14:sldId id="1738"/>
            <p14:sldId id="1856"/>
            <p14:sldId id="1803"/>
            <p14:sldId id="1802"/>
            <p14:sldId id="1804"/>
            <p14:sldId id="18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9999"/>
    <a:srgbClr val="006600"/>
    <a:srgbClr val="FFCCCC"/>
    <a:srgbClr val="44F699"/>
    <a:srgbClr val="FFFFCC"/>
    <a:srgbClr val="DDDDDD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426" autoAdjust="0"/>
    <p:restoredTop sz="94988" autoAdjust="0"/>
  </p:normalViewPr>
  <p:slideViewPr>
    <p:cSldViewPr snapToObjects="1">
      <p:cViewPr>
        <p:scale>
          <a:sx n="56" d="100"/>
          <a:sy n="56" d="100"/>
        </p:scale>
        <p:origin x="1726" y="6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1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工作表1!$A$4</c:f>
              <c:strCache>
                <c:ptCount val="1"/>
                <c:pt idx="0">
                  <c:v>Parameters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工作表1!$B$3:$G$3</c:f>
              <c:strCache>
                <c:ptCount val="6"/>
                <c:pt idx="0">
                  <c:v>C1</c:v>
                </c:pt>
                <c:pt idx="1">
                  <c:v>S2</c:v>
                </c:pt>
                <c:pt idx="2">
                  <c:v>C3</c:v>
                </c:pt>
                <c:pt idx="3">
                  <c:v>S4</c:v>
                </c:pt>
                <c:pt idx="4">
                  <c:v>C5</c:v>
                </c:pt>
                <c:pt idx="5">
                  <c:v>F6</c:v>
                </c:pt>
              </c:strCache>
            </c:strRef>
          </c:cat>
          <c:val>
            <c:numRef>
              <c:f>工作表1!$B$4:$G$4</c:f>
              <c:numCache>
                <c:formatCode>General</c:formatCode>
                <c:ptCount val="6"/>
                <c:pt idx="0">
                  <c:v>156</c:v>
                </c:pt>
                <c:pt idx="1">
                  <c:v>12</c:v>
                </c:pt>
                <c:pt idx="2">
                  <c:v>1516</c:v>
                </c:pt>
                <c:pt idx="3">
                  <c:v>32</c:v>
                </c:pt>
                <c:pt idx="4">
                  <c:v>48120</c:v>
                </c:pt>
                <c:pt idx="5">
                  <c:v>10164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DA-42B4-8335-B48BFC67F451}"/>
            </c:ext>
          </c:extLst>
        </c:ser>
        <c:ser>
          <c:idx val="1"/>
          <c:order val="1"/>
          <c:tx>
            <c:strRef>
              <c:f>工作表1!$A$5</c:f>
              <c:strCache>
                <c:ptCount val="1"/>
                <c:pt idx="0">
                  <c:v>No. of Connections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工作表1!$B$3:$G$3</c:f>
              <c:strCache>
                <c:ptCount val="6"/>
                <c:pt idx="0">
                  <c:v>C1</c:v>
                </c:pt>
                <c:pt idx="1">
                  <c:v>S2</c:v>
                </c:pt>
                <c:pt idx="2">
                  <c:v>C3</c:v>
                </c:pt>
                <c:pt idx="3">
                  <c:v>S4</c:v>
                </c:pt>
                <c:pt idx="4">
                  <c:v>C5</c:v>
                </c:pt>
                <c:pt idx="5">
                  <c:v>F6</c:v>
                </c:pt>
              </c:strCache>
            </c:strRef>
          </c:cat>
          <c:val>
            <c:numRef>
              <c:f>工作表1!$B$5:$G$5</c:f>
              <c:numCache>
                <c:formatCode>General</c:formatCode>
                <c:ptCount val="6"/>
                <c:pt idx="0">
                  <c:v>122304</c:v>
                </c:pt>
                <c:pt idx="1">
                  <c:v>5880</c:v>
                </c:pt>
                <c:pt idx="2">
                  <c:v>151600</c:v>
                </c:pt>
                <c:pt idx="3">
                  <c:v>2000</c:v>
                </c:pt>
                <c:pt idx="4">
                  <c:v>48120</c:v>
                </c:pt>
                <c:pt idx="5">
                  <c:v>10164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DA-42B4-8335-B48BFC67F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485152"/>
        <c:axId val="2122481776"/>
      </c:barChart>
      <c:catAx>
        <c:axId val="212248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22481776"/>
        <c:crosses val="autoZero"/>
        <c:auto val="1"/>
        <c:lblAlgn val="ctr"/>
        <c:lblOffset val="100"/>
        <c:noMultiLvlLbl val="0"/>
      </c:catAx>
      <c:valAx>
        <c:axId val="212248177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12248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3450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7" tIns="45708" rIns="91417" bIns="4570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B99B5380-8E39-4EE6-BAEC-81C183D74FD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091405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5589751E-3EB9-4A6F-9932-A99FCD3753D6}" type="slidenum">
              <a:rPr lang="en-US" altLang="zh-TW" sz="1200" smtClean="0"/>
              <a:pPr eaLnBrk="1" hangingPunct="1"/>
              <a:t>1</a:t>
            </a:fld>
            <a:endParaRPr lang="en-US" altLang="zh-TW" sz="1200"/>
          </a:p>
        </p:txBody>
      </p:sp>
      <p:sp>
        <p:nvSpPr>
          <p:cNvPr id="26627" name="Text Box 1"/>
          <p:cNvSpPr txBox="1">
            <a:spLocks noChangeArrowheads="1"/>
          </p:cNvSpPr>
          <p:nvPr/>
        </p:nvSpPr>
        <p:spPr bwMode="auto">
          <a:xfrm>
            <a:off x="933450" y="741363"/>
            <a:ext cx="4935538" cy="3702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endParaRPr lang="zh-TW" altLang="en-US"/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body"/>
          </p:nvPr>
        </p:nvSpPr>
        <p:spPr>
          <a:xfrm>
            <a:off x="679450" y="4691063"/>
            <a:ext cx="5440363" cy="4443412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zh-TW" dirty="0">
              <a:ea typeface="新細明體" charset="-120"/>
            </a:endParaRPr>
          </a:p>
        </p:txBody>
      </p:sp>
      <p:sp>
        <p:nvSpPr>
          <p:cNvPr id="26629" name="Text Box 3"/>
          <p:cNvSpPr txBox="1">
            <a:spLocks noChangeArrowheads="1"/>
          </p:cNvSpPr>
          <p:nvPr/>
        </p:nvSpPr>
        <p:spPr bwMode="auto">
          <a:xfrm>
            <a:off x="3851275" y="9378950"/>
            <a:ext cx="2946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r" eaLnBrk="1" hangingPunct="1"/>
            <a:fld id="{A80E4CF1-E3F4-4BB5-BB5F-E9615B3BD4F1}" type="slidenum">
              <a:rPr lang="en-US" altLang="zh-TW" sz="1200">
                <a:solidFill>
                  <a:srgbClr val="000000"/>
                </a:solidFill>
              </a:rPr>
              <a:pPr algn="r" eaLnBrk="1" hangingPunct="1"/>
              <a:t>1</a:t>
            </a:fld>
            <a:endParaRPr lang="en-US" altLang="zh-TW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3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662BD7A-2194-4FD3-A07D-973CEFF6ED3B}" type="slidenum">
              <a:rPr kumimoji="0" lang="zh-TW" altLang="en-US" smtClean="0">
                <a:latin typeface="Calibri" panose="020F0502020204030204" pitchFamily="34" charset="0"/>
              </a:rPr>
              <a:pPr/>
              <a:t>2</a:t>
            </a:fld>
            <a:endParaRPr kumimoji="0" lang="zh-TW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71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4EFA-BBC5-4A4B-859A-D4AFC388F366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78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922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662BD7A-2194-4FD3-A07D-973CEFF6ED3B}" type="slidenum">
              <a:rPr kumimoji="0" lang="zh-TW" altLang="en-US" smtClean="0">
                <a:latin typeface="Calibri" panose="020F0502020204030204" pitchFamily="34" charset="0"/>
              </a:rPr>
              <a:pPr/>
              <a:t>84</a:t>
            </a:fld>
            <a:endParaRPr kumimoji="0" lang="zh-TW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17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24EFA-BBC5-4A4B-859A-D4AFC388F366}" type="slidenum">
              <a:rPr lang="zh-TW" altLang="en-US" smtClean="0"/>
              <a:t>91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6872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2" descr="image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228600"/>
            <a:ext cx="762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gray">
          <a:xfrm>
            <a:off x="2533650" y="228600"/>
            <a:ext cx="1606550" cy="1524000"/>
          </a:xfrm>
          <a:prstGeom prst="rect">
            <a:avLst/>
          </a:prstGeom>
          <a:solidFill>
            <a:srgbClr val="D5E8EE"/>
          </a:solidFill>
          <a:ln w="19050">
            <a:solidFill>
              <a:srgbClr val="D5E8EE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pic>
        <p:nvPicPr>
          <p:cNvPr id="6" name="Picture 7" descr="ntu_n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4478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gray">
          <a:xfrm>
            <a:off x="1143000" y="55626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gray">
          <a:xfrm>
            <a:off x="609600" y="59436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228600" y="54864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gray">
          <a:xfrm>
            <a:off x="838200" y="50292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gray">
          <a:xfrm>
            <a:off x="4267200" y="2286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gray">
          <a:xfrm>
            <a:off x="1676400" y="2286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pic>
        <p:nvPicPr>
          <p:cNvPr id="13" name="Picture 11" descr="images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30188"/>
            <a:ext cx="771525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 descr="index_photo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28600"/>
            <a:ext cx="7969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57400" y="1752600"/>
            <a:ext cx="5638800" cy="2438400"/>
          </a:xfrm>
          <a:effectLst>
            <a:outerShdw dist="17961" dir="2700000" algn="ctr" rotWithShape="0">
              <a:schemeClr val="tx1"/>
            </a:outerShdw>
          </a:effectLst>
        </p:spPr>
        <p:txBody>
          <a:bodyPr lIns="91440" tIns="4572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TW" altLang="zh-TW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191000"/>
            <a:ext cx="5638800" cy="647700"/>
          </a:xfrm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Tx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6" name="Rectangle 18"/>
          <p:cNvSpPr>
            <a:spLocks noGrp="1" noChangeArrowheads="1"/>
          </p:cNvSpPr>
          <p:nvPr>
            <p:ph type="dt" sz="half" idx="11"/>
          </p:nvPr>
        </p:nvSpPr>
        <p:spPr>
          <a:xfrm>
            <a:off x="7162800" y="0"/>
            <a:ext cx="1370013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82207-67CC-4239-852E-71C9E1E72E93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17" name="Rectangle 1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532813" y="0"/>
            <a:ext cx="611187" cy="2127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9DE49-05FC-45AD-869C-C29343CBD7B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8" name="群組 17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38825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8D5E2-0204-498E-B56D-C8697B821C6A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BE919-C5C1-4707-87BD-46174AFCBE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81000" y="6629400"/>
            <a:ext cx="84582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dirty="0"/>
              <a:t>Prepared by Chun-Han Chen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65886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70675" y="1054100"/>
            <a:ext cx="2071688" cy="55753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0850" y="1054100"/>
            <a:ext cx="6067425" cy="55753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13B1C-2E72-4CD2-A635-D488318F2D2F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D0F9C-0625-4EB5-A604-17D15C6EB9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81000" y="6629400"/>
            <a:ext cx="84582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Prepared by Chun-Han Lin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11168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0850" y="2006600"/>
            <a:ext cx="8291513" cy="4622800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4EED1-1F7B-4108-A605-37B7021EEF10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E7EB3-D2B3-403E-ABA4-0F5FD64CD1A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81000" y="6629400"/>
            <a:ext cx="84582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Prepared by Chun-Han Lin</a:t>
            </a:r>
          </a:p>
        </p:txBody>
      </p:sp>
      <p:grpSp>
        <p:nvGrpSpPr>
          <p:cNvPr id="7" name="群組 6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085823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0850" y="2006600"/>
            <a:ext cx="4068763" cy="4622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72013" y="2006600"/>
            <a:ext cx="4070350" cy="2235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72013" y="4394200"/>
            <a:ext cx="4070350" cy="2235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EEF48-B9DC-4424-9752-3EE6855DF48C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917D8-94F6-402D-B4A3-D53C843194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81000" y="6629400"/>
            <a:ext cx="84582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Prepared by Chun-Han Lin</a:t>
            </a:r>
          </a:p>
        </p:txBody>
      </p:sp>
      <p:grpSp>
        <p:nvGrpSpPr>
          <p:cNvPr id="9" name="群組 8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052072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850" y="1054100"/>
            <a:ext cx="8291513" cy="787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0850" y="2006600"/>
            <a:ext cx="4068763" cy="4622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72013" y="2006600"/>
            <a:ext cx="4070350" cy="4622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A72BE2-03A0-491E-94C2-C8F84780F580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E5D07-9760-4693-81B7-216A424AE89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xfrm>
            <a:off x="381000" y="6629400"/>
            <a:ext cx="84582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Prepared by Chun-Han Lin</a:t>
            </a:r>
          </a:p>
        </p:txBody>
      </p:sp>
      <p:grpSp>
        <p:nvGrpSpPr>
          <p:cNvPr id="8" name="群組 7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3592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hape 18"/>
          <p:cNvCxnSpPr>
            <a:cxnSpLocks noChangeShapeType="1"/>
          </p:cNvCxnSpPr>
          <p:nvPr/>
        </p:nvCxnSpPr>
        <p:spPr bwMode="auto">
          <a:xfrm>
            <a:off x="457200" y="1844675"/>
            <a:ext cx="8229600" cy="0"/>
          </a:xfrm>
          <a:prstGeom prst="straightConnector1">
            <a:avLst/>
          </a:prstGeom>
          <a:noFill/>
          <a:ln w="50800">
            <a:solidFill>
              <a:srgbClr val="DA000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908720"/>
            <a:ext cx="8229600" cy="790504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 b="1">
                <a:solidFill>
                  <a:srgbClr val="C00000"/>
                </a:solidFill>
                <a:latin typeface="+mn-lt"/>
                <a:ea typeface="標楷體" panose="03000509000000000000" pitchFamily="65" charset="-120"/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988840"/>
            <a:ext cx="8229600" cy="4578960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defRPr>
                <a:latin typeface="+mn-lt"/>
                <a:ea typeface="標楷體" panose="03000509000000000000" pitchFamily="65" charset="-12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" name="Shape 19"/>
          <p:cNvSpPr txBox="1">
            <a:spLocks noGrp="1"/>
          </p:cNvSpPr>
          <p:nvPr>
            <p:ph type="sldNum" idx="10"/>
          </p:nvPr>
        </p:nvSpPr>
        <p:spPr>
          <a:xfrm>
            <a:off x="8556625" y="6332538"/>
            <a:ext cx="549275" cy="525462"/>
          </a:xfrm>
        </p:spPr>
        <p:txBody>
          <a:bodyPr lIns="91425" tIns="91425" rIns="91425" bIns="91425">
            <a:noAutofit/>
          </a:bodyPr>
          <a:lstStyle>
            <a:lvl1pPr>
              <a:defRPr/>
            </a:lvl1pPr>
          </a:lstStyle>
          <a:p>
            <a:pPr>
              <a:defRPr/>
            </a:pPr>
            <a:fld id="{93B69725-9217-459C-A4C4-CA0FD40C7EC6}" type="slidenum">
              <a:rPr lang="en-US" altLang="zh-TW"/>
              <a:pPr>
                <a:defRPr/>
              </a:pPr>
              <a:t>‹#›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34356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9C73D1-E23F-4CA3-8B43-9037C471AB74}" type="datetime4">
              <a:rPr lang="en-US" altLang="zh-TW"/>
              <a:pPr>
                <a:defRPr/>
              </a:pPr>
              <a:t>November 30, 2019</a:t>
            </a:fld>
            <a:endParaRPr lang="en-US" altLang="zh-TW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B0CB4-A1FC-40E9-B009-20455964FA9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" name="群組 9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232763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B736B-AFF8-4412-BCDE-95CE305411F8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D8D688-2AAB-4BC8-B469-3FB832EA11B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65147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0850" y="2006600"/>
            <a:ext cx="4068763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72013" y="2006600"/>
            <a:ext cx="4070350" cy="462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0D1448-D358-475B-B567-BDD61E374166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45556A-864D-48AB-92CF-A4065B92621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290113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205CF-1B89-4AA1-B5EB-4300A66D97D8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6AF56-AD0C-443C-843A-834BEBE5DF0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29749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67B8D1-F014-4716-9611-03B5676FEE15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305F25-B743-41AE-9829-8A266B40B1E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344404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8A276-D1ED-4990-81D6-9659921F1F93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FF5BE3-4274-474F-AA33-9362450D435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5" name="群組 4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399964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96AB6-2113-448B-9B2B-DE54AFC8E894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B69F9C-BE7A-4F79-8182-2B58A4BECA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8" name="群組 7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08654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BDA3F-82E7-4286-A18C-3B1FFBE4D58D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4BF63-4E36-4329-853D-F12E99E426D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8" name="群組 7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290742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 descr="index_photo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28600"/>
            <a:ext cx="79692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1" descr="image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30188"/>
            <a:ext cx="771525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2" descr="ntu_name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4478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0850" y="1054100"/>
            <a:ext cx="8291513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0850" y="2006600"/>
            <a:ext cx="8291513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62800" y="0"/>
            <a:ext cx="15128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000">
                <a:solidFill>
                  <a:schemeClr val="bg2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EB0AC49-AA21-4D49-9873-5826A35A179A}" type="datetime4">
              <a:rPr lang="en-US" altLang="zh-TW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5688" y="0"/>
            <a:ext cx="46831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000">
                <a:solidFill>
                  <a:schemeClr val="bg2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78A7A8F-48CC-4942-B728-2A50A1ECBF4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33" name="Rectangle 7"/>
          <p:cNvSpPr>
            <a:spLocks noChangeArrowheads="1"/>
          </p:cNvSpPr>
          <p:nvPr/>
        </p:nvSpPr>
        <p:spPr bwMode="gray">
          <a:xfrm>
            <a:off x="4267200" y="2286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sp>
        <p:nvSpPr>
          <p:cNvPr id="1034" name="Rectangle 8"/>
          <p:cNvSpPr>
            <a:spLocks noChangeArrowheads="1"/>
          </p:cNvSpPr>
          <p:nvPr/>
        </p:nvSpPr>
        <p:spPr bwMode="gray">
          <a:xfrm>
            <a:off x="1676400" y="2286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sp>
        <p:nvSpPr>
          <p:cNvPr id="1035" name="Rectangle 9"/>
          <p:cNvSpPr>
            <a:spLocks noChangeArrowheads="1"/>
          </p:cNvSpPr>
          <p:nvPr/>
        </p:nvSpPr>
        <p:spPr bwMode="gray">
          <a:xfrm>
            <a:off x="3403600" y="228600"/>
            <a:ext cx="736600" cy="736600"/>
          </a:xfrm>
          <a:prstGeom prst="rect">
            <a:avLst/>
          </a:prstGeom>
          <a:noFill/>
          <a:ln w="19050">
            <a:solidFill>
              <a:srgbClr val="D5E8E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sp>
        <p:nvSpPr>
          <p:cNvPr id="1036" name="Rectangle 13"/>
          <p:cNvSpPr>
            <a:spLocks noChangeArrowheads="1"/>
          </p:cNvSpPr>
          <p:nvPr/>
        </p:nvSpPr>
        <p:spPr bwMode="gray">
          <a:xfrm>
            <a:off x="2533650" y="228600"/>
            <a:ext cx="742950" cy="736600"/>
          </a:xfrm>
          <a:prstGeom prst="rect">
            <a:avLst/>
          </a:prstGeom>
          <a:solidFill>
            <a:srgbClr val="D5E8EE"/>
          </a:solidFill>
          <a:ln w="19050">
            <a:solidFill>
              <a:srgbClr val="D5E8EE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kumimoji="0" lang="zh-TW" altLang="en-US"/>
          </a:p>
        </p:txBody>
      </p:sp>
      <p:pic>
        <p:nvPicPr>
          <p:cNvPr id="1038" name="Picture 19" descr="images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228600"/>
            <a:ext cx="7620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群組 14"/>
          <p:cNvGrpSpPr/>
          <p:nvPr userDrawn="1"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08" r:id="rId3"/>
    <p:sldLayoutId id="2147484509" r:id="rId4"/>
    <p:sldLayoutId id="2147484510" r:id="rId5"/>
    <p:sldLayoutId id="2147484511" r:id="rId6"/>
    <p:sldLayoutId id="2147484512" r:id="rId7"/>
    <p:sldLayoutId id="2147484513" r:id="rId8"/>
    <p:sldLayoutId id="2147484514" r:id="rId9"/>
    <p:sldLayoutId id="2147484515" r:id="rId10"/>
    <p:sldLayoutId id="2147484516" r:id="rId11"/>
    <p:sldLayoutId id="2147484517" r:id="rId12"/>
    <p:sldLayoutId id="2147484518" r:id="rId13"/>
    <p:sldLayoutId id="2147484519" r:id="rId14"/>
    <p:sldLayoutId id="2147484522" r:id="rId15"/>
  </p:sldLayoutIdLst>
  <p:transition/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標楷體" pitchFamily="65" charset="-120"/>
        </a:defRPr>
      </a:lvl9pPr>
    </p:titleStyle>
    <p:bodyStyle>
      <a:lvl1pPr marL="177800" indent="-1778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chemeClr val="accent2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863600" indent="-1778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-"/>
        <a:defRPr sz="2000">
          <a:solidFill>
            <a:schemeClr val="tx1"/>
          </a:solidFill>
          <a:latin typeface="+mn-lt"/>
          <a:ea typeface="+mn-ea"/>
        </a:defRPr>
      </a:lvl3pPr>
      <a:lvl4pPr marL="1092200" indent="-1143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·"/>
        <a:defRPr>
          <a:solidFill>
            <a:schemeClr val="tx1"/>
          </a:solidFill>
          <a:latin typeface="+mn-lt"/>
          <a:ea typeface="+mn-ea"/>
        </a:defRPr>
      </a:lvl4pPr>
      <a:lvl5pPr marL="1435100" indent="-1778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+mn-lt"/>
          <a:ea typeface="+mn-ea"/>
        </a:defRPr>
      </a:lvl5pPr>
      <a:lvl6pPr marL="18923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+mn-lt"/>
          <a:ea typeface="+mn-ea"/>
        </a:defRPr>
      </a:lvl6pPr>
      <a:lvl7pPr marL="23495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+mn-lt"/>
          <a:ea typeface="+mn-ea"/>
        </a:defRPr>
      </a:lvl7pPr>
      <a:lvl8pPr marL="28067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+mn-lt"/>
          <a:ea typeface="+mn-ea"/>
        </a:defRPr>
      </a:lvl8pPr>
      <a:lvl9pPr marL="32639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12650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ext.com.tw/article/54464/cerebras-wafer-scale-engine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buzzorange.com/techorange/2019/11/21/cerebras-ai-computer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ined.org/" TargetMode="Externa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ined.org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ined.org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ined.org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mined.org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arxiv.org/abs/1901.11211" TargetMode="External"/><Relationship Id="rId1" Type="http://schemas.openxmlformats.org/officeDocument/2006/relationships/slideLayout" Target="../slideLayouts/slideLayout1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://www.innovatefpga.com/cgi-bin/innovate/teams.pl?Id=PR050" TargetMode="External"/><Relationship Id="rId4" Type="http://schemas.openxmlformats.org/officeDocument/2006/relationships/image" Target="../media/image125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.tw/2016/07/whats-difference-artificial-intelligence-machine-learning-deep-learning-ai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5853" TargetMode="External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12650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3.12650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chip.org/wiki/x86/avx512vnni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chip.org/wiki/x86/avx512vnni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chip.org/wiki/x86/avx512vnni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nextplatform.com/2019/11/14/europe-opens-second-front-for-domestic-hpc-processors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platform.com/2019/11/14/europe-opens-second-front-for-domestic-hpc-processors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6392837" y="227946"/>
            <a:ext cx="2479291" cy="750501"/>
            <a:chOff x="6392837" y="227946"/>
            <a:chExt cx="2479291" cy="75050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30870" b="-47"/>
            <a:stretch/>
          </p:blipFill>
          <p:spPr bwMode="auto">
            <a:xfrm>
              <a:off x="6392837" y="227947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21" t="2301" r="23692" b="15477"/>
            <a:stretch/>
          </p:blipFill>
          <p:spPr bwMode="auto">
            <a:xfrm>
              <a:off x="8095815" y="227948"/>
              <a:ext cx="776313" cy="750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98" t="9390" r="7031" b="21231"/>
            <a:stretch/>
          </p:blipFill>
          <p:spPr>
            <a:xfrm>
              <a:off x="7236296" y="227946"/>
              <a:ext cx="776313" cy="750500"/>
            </a:xfrm>
            <a:prstGeom prst="rect">
              <a:avLst/>
            </a:prstGeom>
          </p:spPr>
        </p:pic>
      </p:grpSp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1686883" y="4350568"/>
            <a:ext cx="59055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755650" y="2276475"/>
            <a:ext cx="7850188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-13340" y="1350640"/>
            <a:ext cx="9120554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endParaRPr kumimoji="0" lang="en-US" altLang="zh-TW" sz="2800" b="1" dirty="0">
              <a:ea typeface="標楷體" pitchFamily="65" charset="-120"/>
            </a:endParaRPr>
          </a:p>
          <a:p>
            <a:pPr algn="ctr" eaLnBrk="1" hangingPunct="1">
              <a:lnSpc>
                <a:spcPct val="90000"/>
              </a:lnSpc>
            </a:pPr>
            <a:r>
              <a:rPr kumimoji="0" lang="zh-TW" altLang="en-US" sz="4000" b="1" dirty="0">
                <a:solidFill>
                  <a:srgbClr val="0000FF"/>
                </a:solidFill>
                <a:ea typeface="標楷體" pitchFamily="65" charset="-120"/>
              </a:rPr>
              <a:t>高效能的深度學習系統</a:t>
            </a:r>
            <a:endParaRPr kumimoji="0" lang="en-US" altLang="zh-TW" sz="4000" b="1" dirty="0">
              <a:solidFill>
                <a:srgbClr val="0000FF"/>
              </a:solidFill>
              <a:ea typeface="標楷體" pitchFamily="65" charset="-120"/>
            </a:endParaRP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1355201" y="4077072"/>
            <a:ext cx="641015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2400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algn="ctr"/>
            <a:r>
              <a:rPr lang="zh-TW" altLang="en-US" dirty="0">
                <a:latin typeface="+mn-lt"/>
                <a:ea typeface="標楷體" panose="03000509000000000000" pitchFamily="65" charset="-120"/>
              </a:rPr>
              <a:t>洪士灝</a:t>
            </a:r>
          </a:p>
          <a:p>
            <a:pPr algn="ctr"/>
            <a:r>
              <a:rPr lang="zh-TW" altLang="en-US" dirty="0">
                <a:latin typeface="+mn-lt"/>
                <a:ea typeface="標楷體" panose="03000509000000000000" pitchFamily="65" charset="-120"/>
              </a:rPr>
              <a:t>台大資工系</a:t>
            </a:r>
            <a:endParaRPr lang="en-US" altLang="zh-TW" dirty="0">
              <a:latin typeface="+mn-lt"/>
              <a:ea typeface="標楷體" panose="03000509000000000000" pitchFamily="65" charset="-120"/>
            </a:endParaRPr>
          </a:p>
          <a:p>
            <a:pPr algn="ctr"/>
            <a:endParaRPr lang="en-US" altLang="zh-TW" dirty="0">
              <a:latin typeface="+mn-lt"/>
              <a:ea typeface="標楷體" panose="03000509000000000000" pitchFamily="65" charset="-120"/>
            </a:endParaRPr>
          </a:p>
          <a:p>
            <a:pPr algn="ctr"/>
            <a:r>
              <a:rPr lang="en-US" altLang="zh-TW" sz="2000" dirty="0">
                <a:latin typeface="+mn-lt"/>
                <a:ea typeface="標楷體" panose="03000509000000000000" pitchFamily="65" charset="-120"/>
              </a:rPr>
              <a:t>2019-11-12</a:t>
            </a:r>
            <a:endParaRPr lang="zh-TW" altLang="en-US" sz="2000" dirty="0">
              <a:latin typeface="+mn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9217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HPC</a:t>
            </a:r>
            <a:r>
              <a:rPr lang="zh-TW" altLang="en-US" dirty="0"/>
              <a:t>是產業的火車頭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type="body" idx="1"/>
          </p:nvPr>
        </p:nvSpPr>
        <p:spPr>
          <a:xfrm>
            <a:off x="457200" y="1989138"/>
            <a:ext cx="5915025" cy="457835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b="1" dirty="0">
                <a:solidFill>
                  <a:srgbClr val="0000FF"/>
                </a:solidFill>
                <a:cs typeface="Times New Roman" panose="02020603050405020304" pitchFamily="18" charset="0"/>
              </a:rPr>
              <a:t>High-Performance Computing (HPC) </a:t>
            </a:r>
            <a:r>
              <a:rPr lang="zh-TW" altLang="en-US" dirty="0">
                <a:cs typeface="Times New Roman" panose="02020603050405020304" pitchFamily="18" charset="0"/>
              </a:rPr>
              <a:t>開創了許多的科學與工程應用，乃至於軍事用途，不僅是國力的展現，許多技術逐漸下放到業界，甚至作為日常生活和娛樂用途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b="1" dirty="0">
                <a:solidFill>
                  <a:srgbClr val="C00000"/>
                </a:solidFill>
                <a:cs typeface="Times New Roman" panose="02020603050405020304" pitchFamily="18" charset="0"/>
              </a:rPr>
              <a:t>將</a:t>
            </a:r>
            <a:r>
              <a:rPr lang="en-US" altLang="zh-TW" b="1" dirty="0">
                <a:solidFill>
                  <a:srgbClr val="C00000"/>
                </a:solidFill>
                <a:cs typeface="Times New Roman" panose="02020603050405020304" pitchFamily="18" charset="0"/>
              </a:rPr>
              <a:t>HPC</a:t>
            </a:r>
            <a:r>
              <a:rPr lang="zh-TW" altLang="en-US" b="1" dirty="0">
                <a:solidFill>
                  <a:srgbClr val="C00000"/>
                </a:solidFill>
                <a:cs typeface="Times New Roman" panose="02020603050405020304" pitchFamily="18" charset="0"/>
              </a:rPr>
              <a:t>應用做成產品的關鍵</a:t>
            </a:r>
            <a:endParaRPr lang="en-US" altLang="zh-TW" b="1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量產、降低成本、高運轉效率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眾多使用者、大數據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軟硬整合、優化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3648075"/>
            <a:ext cx="2036762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2017713"/>
            <a:ext cx="20574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313" y="5106988"/>
            <a:ext cx="20367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270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C2418D-0759-284C-9271-4ADD7C34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不光是買現成的機器和軟體就好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681C85-77D0-A04A-A8E6-C6E2CA5AD41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100</a:t>
            </a:fld>
            <a:endParaRPr lang="zh-TW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C934C0-9FCA-3943-ADE9-0FB4567C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72" y="1946701"/>
            <a:ext cx="6047656" cy="44851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BC2047-6406-AE48-A278-7F34323D87CE}"/>
              </a:ext>
            </a:extLst>
          </p:cNvPr>
          <p:cNvSpPr/>
          <p:nvPr/>
        </p:nvSpPr>
        <p:spPr>
          <a:xfrm>
            <a:off x="611560" y="6456769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資料來源：國網中心</a:t>
            </a:r>
          </a:p>
        </p:txBody>
      </p:sp>
    </p:spTree>
    <p:extLst>
      <p:ext uri="{BB962C8B-B14F-4D97-AF65-F5344CB8AC3E}">
        <p14:creationId xmlns:p14="http://schemas.microsoft.com/office/powerpoint/2010/main" val="15519980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ResNet-50/ImageNet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1.2min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101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1" y="2276872"/>
            <a:ext cx="8136904" cy="26280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31840" y="1969095"/>
            <a:ext cx="2726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https://arxiv.org/abs/1903.12650</a:t>
            </a:r>
            <a:endParaRPr lang="zh-TW" altLang="en-US" sz="1400" dirty="0"/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8DE34F75-CBDE-4DD2-9E5B-B01AE009D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52" y="4941168"/>
            <a:ext cx="8373616" cy="165618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kumimoji="1" lang="zh-TW" altLang="en-US" sz="2400" dirty="0"/>
              <a:t>使用超多的</a:t>
            </a:r>
            <a:r>
              <a:rPr kumimoji="1" lang="en-US" altLang="zh-TW" sz="2400" dirty="0"/>
              <a:t>CPU</a:t>
            </a:r>
            <a:r>
              <a:rPr kumimoji="1" lang="zh-TW" altLang="en-US" sz="2400" dirty="0"/>
              <a:t>或</a:t>
            </a:r>
            <a:r>
              <a:rPr kumimoji="1" lang="en-US" altLang="zh-TW" sz="2400" dirty="0"/>
              <a:t>GPU</a:t>
            </a:r>
            <a:r>
              <a:rPr kumimoji="1" lang="zh-TW" altLang="en-US" sz="2400" dirty="0"/>
              <a:t>做平行與分散式計算</a:t>
            </a:r>
            <a:endParaRPr kumimoji="1" lang="en-US" altLang="zh-TW" sz="2400" dirty="0"/>
          </a:p>
          <a:p>
            <a:pPr>
              <a:spcAft>
                <a:spcPts val="1200"/>
              </a:spcAft>
            </a:pPr>
            <a:r>
              <a:rPr kumimoji="1" lang="zh-TW" altLang="en-US" sz="2400" dirty="0"/>
              <a:t>上千顆</a:t>
            </a:r>
            <a:r>
              <a:rPr kumimoji="1" lang="en-US" altLang="zh-TW" sz="2400" dirty="0"/>
              <a:t>CPU/GPU</a:t>
            </a:r>
            <a:r>
              <a:rPr kumimoji="1" lang="zh-TW" altLang="en-US" sz="2400" dirty="0"/>
              <a:t>要如何更新參數呢？</a:t>
            </a:r>
            <a:endParaRPr kumimoji="1" lang="en-US" altLang="zh-TW" sz="2400" dirty="0"/>
          </a:p>
          <a:p>
            <a:pPr>
              <a:spcAft>
                <a:spcPts val="1200"/>
              </a:spcAft>
            </a:pPr>
            <a:r>
              <a:rPr kumimoji="1" lang="zh-TW" altLang="en-US" sz="2400" dirty="0"/>
              <a:t>使用極大的</a:t>
            </a:r>
            <a:r>
              <a:rPr kumimoji="1" lang="en-US" altLang="zh-TW" sz="2400" dirty="0"/>
              <a:t>batch size</a:t>
            </a:r>
            <a:r>
              <a:rPr kumimoji="1" lang="zh-TW" altLang="en-US" sz="2400" dirty="0"/>
              <a:t>恐怕會發散，需要發展演算法來控制</a:t>
            </a:r>
          </a:p>
        </p:txBody>
      </p:sp>
    </p:spTree>
    <p:extLst>
      <p:ext uri="{BB962C8B-B14F-4D97-AF65-F5344CB8AC3E}">
        <p14:creationId xmlns:p14="http://schemas.microsoft.com/office/powerpoint/2010/main" val="17329532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099C-14AD-D54C-862F-625E376B4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也需要結合領域專家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0C82B3-16FB-604C-A357-BD787D09C66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102</a:t>
            </a:fld>
            <a:endParaRPr lang="zh-TW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F3D370-F4CD-B442-9759-6D11D5A90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16832"/>
            <a:ext cx="6145832" cy="45579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8028D8-A8EA-674C-8DE9-F06145162855}"/>
              </a:ext>
            </a:extLst>
          </p:cNvPr>
          <p:cNvSpPr/>
          <p:nvPr/>
        </p:nvSpPr>
        <p:spPr>
          <a:xfrm>
            <a:off x="606878" y="6456769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資料來源：國網中心</a:t>
            </a:r>
          </a:p>
        </p:txBody>
      </p:sp>
    </p:spTree>
    <p:extLst>
      <p:ext uri="{BB962C8B-B14F-4D97-AF65-F5344CB8AC3E}">
        <p14:creationId xmlns:p14="http://schemas.microsoft.com/office/powerpoint/2010/main" val="24429911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772400" cy="3168352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高度垂直軟硬整合的實例</a:t>
            </a:r>
            <a:endParaRPr lang="en-US" altLang="zh-TW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103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02028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Cerebras</a:t>
            </a:r>
            <a:r>
              <a:rPr lang="zh-TW" altLang="en-US" dirty="0"/>
              <a:t>的</a:t>
            </a:r>
            <a:r>
              <a:rPr lang="en-US" altLang="zh-TW" dirty="0"/>
              <a:t>Wafer-Scale Engine</a:t>
            </a:r>
            <a:endParaRPr lang="zh-TW" altLang="en-US" dirty="0"/>
          </a:p>
        </p:txBody>
      </p:sp>
      <p:pic>
        <p:nvPicPr>
          <p:cNvPr id="2050" name="Picture 2" descr="https://bnextmedia.s3.hicloud.net.tw/image/album/2019-08/img-1566446951-44050@900.png">
            <a:extLst>
              <a:ext uri="{FF2B5EF4-FFF2-40B4-BE49-F238E27FC236}">
                <a16:creationId xmlns:a16="http://schemas.microsoft.com/office/drawing/2014/main" id="{58962357-CBD7-44D4-8246-E380EEA78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1" t="3508" r="14950"/>
          <a:stretch/>
        </p:blipFill>
        <p:spPr bwMode="auto">
          <a:xfrm>
            <a:off x="323528" y="2132856"/>
            <a:ext cx="5210899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版面配置區 2">
            <a:extLst>
              <a:ext uri="{FF2B5EF4-FFF2-40B4-BE49-F238E27FC236}">
                <a16:creationId xmlns:a16="http://schemas.microsoft.com/office/drawing/2014/main" id="{00DADD2B-27EA-450E-B6CB-B53F431E3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0112" y="2132856"/>
            <a:ext cx="3106688" cy="3963449"/>
          </a:xfrm>
        </p:spPr>
        <p:txBody>
          <a:bodyPr>
            <a:normAutofit fontScale="62500" lnSpcReduction="20000"/>
          </a:bodyPr>
          <a:lstStyle/>
          <a:p>
            <a:pPr>
              <a:spcAft>
                <a:spcPts val="1200"/>
              </a:spcAft>
            </a:pPr>
            <a:r>
              <a:rPr kumimoji="1" lang="en-US" altLang="zh-TW" dirty="0"/>
              <a:t>12,000</a:t>
            </a:r>
            <a:r>
              <a:rPr kumimoji="1" lang="zh-TW" altLang="en-US" dirty="0"/>
              <a:t>億個晶體管</a:t>
            </a:r>
          </a:p>
          <a:p>
            <a:pPr>
              <a:spcAft>
                <a:spcPts val="1200"/>
              </a:spcAft>
            </a:pPr>
            <a:r>
              <a:rPr kumimoji="1" lang="en-US" altLang="zh-TW" dirty="0"/>
              <a:t>46,225</a:t>
            </a:r>
            <a:r>
              <a:rPr kumimoji="1" lang="zh-TW" altLang="en-US" dirty="0"/>
              <a:t>平方毫米的晶片面積</a:t>
            </a:r>
          </a:p>
          <a:p>
            <a:pPr>
              <a:spcAft>
                <a:spcPts val="1200"/>
              </a:spcAft>
            </a:pPr>
            <a:r>
              <a:rPr kumimoji="1" lang="en-US" altLang="zh-TW" dirty="0"/>
              <a:t>400,000</a:t>
            </a:r>
            <a:r>
              <a:rPr kumimoji="1" lang="zh-TW" altLang="en-US" dirty="0"/>
              <a:t>個</a:t>
            </a:r>
            <a:r>
              <a:rPr kumimoji="1" lang="en-US" altLang="zh-TW" dirty="0"/>
              <a:t>AI</a:t>
            </a:r>
            <a:r>
              <a:rPr kumimoji="1" lang="zh-TW" altLang="en-US" dirty="0"/>
              <a:t>可編程內核</a:t>
            </a:r>
          </a:p>
          <a:p>
            <a:pPr>
              <a:spcAft>
                <a:spcPts val="1200"/>
              </a:spcAft>
            </a:pPr>
            <a:r>
              <a:rPr kumimoji="1" lang="en-US" altLang="zh-TW" dirty="0"/>
              <a:t>18GB</a:t>
            </a:r>
            <a:r>
              <a:rPr kumimoji="1" lang="zh-TW" altLang="en-US" dirty="0"/>
              <a:t>超快速片上存儲器（</a:t>
            </a:r>
            <a:r>
              <a:rPr kumimoji="1" lang="en-US" altLang="zh-TW" dirty="0"/>
              <a:t>SRAM</a:t>
            </a:r>
            <a:r>
              <a:rPr kumimoji="1" lang="zh-TW" altLang="en-US" dirty="0"/>
              <a:t>）</a:t>
            </a:r>
          </a:p>
          <a:p>
            <a:pPr>
              <a:spcAft>
                <a:spcPts val="1200"/>
              </a:spcAft>
            </a:pPr>
            <a:r>
              <a:rPr kumimoji="1" lang="en-US" altLang="zh-TW" dirty="0"/>
              <a:t>9PB/s</a:t>
            </a:r>
            <a:r>
              <a:rPr kumimoji="1" lang="zh-TW" altLang="en-US" dirty="0"/>
              <a:t>內存頻寬</a:t>
            </a:r>
          </a:p>
          <a:p>
            <a:pPr>
              <a:spcAft>
                <a:spcPts val="1200"/>
              </a:spcAft>
            </a:pPr>
            <a:r>
              <a:rPr kumimoji="1" lang="en-US" altLang="zh-TW" dirty="0"/>
              <a:t>100Petabits/s</a:t>
            </a:r>
            <a:r>
              <a:rPr kumimoji="1" lang="zh-TW" altLang="en-US" dirty="0"/>
              <a:t>結構頻寬</a:t>
            </a:r>
          </a:p>
          <a:p>
            <a:pPr>
              <a:spcAft>
                <a:spcPts val="1200"/>
              </a:spcAft>
            </a:pPr>
            <a:r>
              <a:rPr kumimoji="1" lang="zh-TW" altLang="en-US" dirty="0"/>
              <a:t>稀疏性的原生優化（避免乘以零）</a:t>
            </a:r>
          </a:p>
          <a:p>
            <a:pPr>
              <a:spcAft>
                <a:spcPts val="1200"/>
              </a:spcAft>
            </a:pPr>
            <a:r>
              <a:rPr kumimoji="1" lang="zh-TW" altLang="en-US" dirty="0"/>
              <a:t>軟體與標準</a:t>
            </a:r>
            <a:r>
              <a:rPr kumimoji="1" lang="en-US" altLang="zh-TW" dirty="0"/>
              <a:t>AI</a:t>
            </a:r>
            <a:r>
              <a:rPr kumimoji="1" lang="zh-TW" altLang="en-US" dirty="0"/>
              <a:t>框架（如</a:t>
            </a:r>
            <a:r>
              <a:rPr kumimoji="1" lang="en-US" altLang="zh-TW" dirty="0"/>
              <a:t>TensorFlow</a:t>
            </a:r>
            <a:r>
              <a:rPr kumimoji="1" lang="zh-TW" altLang="en-US" dirty="0"/>
              <a:t>和</a:t>
            </a:r>
            <a:r>
              <a:rPr kumimoji="1" lang="en-US" altLang="zh-TW" dirty="0" err="1"/>
              <a:t>PyTorch</a:t>
            </a:r>
            <a:r>
              <a:rPr kumimoji="1" lang="zh-TW" altLang="en-US" dirty="0"/>
              <a:t>）的兼容性</a:t>
            </a:r>
            <a:endParaRPr kumimoji="1"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DDEB35B-C5F1-42C6-980F-180D6113FD0F}"/>
              </a:ext>
            </a:extLst>
          </p:cNvPr>
          <p:cNvSpPr/>
          <p:nvPr/>
        </p:nvSpPr>
        <p:spPr>
          <a:xfrm>
            <a:off x="827584" y="6381328"/>
            <a:ext cx="6768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3"/>
              </a:rPr>
              <a:t>https://www.bnext.com.tw/article/54464/cerebras-wafer-scale-engine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13695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C111C1-1DFE-44CF-B05C-DBCE563C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號稱世界上最快的深度學習運算系統 </a:t>
            </a:r>
            <a:r>
              <a:rPr lang="en-US" altLang="zh-TW" dirty="0"/>
              <a:t>CS-1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2A927F-89EB-4DB7-8E87-3C0BD4C10B1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105</a:t>
            </a:fld>
            <a:endParaRPr lang="zh-TW" altLang="zh-TW"/>
          </a:p>
        </p:txBody>
      </p:sp>
      <p:pic>
        <p:nvPicPr>
          <p:cNvPr id="3074" name="Picture 2" descr="https://buzzorange.com/techorange/wp-content/uploads/sites/2/2019/11/AI%E9%9B%BB%E8%85%A6.png">
            <a:extLst>
              <a:ext uri="{FF2B5EF4-FFF2-40B4-BE49-F238E27FC236}">
                <a16:creationId xmlns:a16="http://schemas.microsoft.com/office/drawing/2014/main" id="{03B92307-7E85-4DF2-951D-EC6ACCBD8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6" r="20823"/>
          <a:stretch/>
        </p:blipFill>
        <p:spPr bwMode="auto">
          <a:xfrm>
            <a:off x="457200" y="2238702"/>
            <a:ext cx="3600401" cy="382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75F0D9-6269-417B-A06C-71230599816F}"/>
              </a:ext>
            </a:extLst>
          </p:cNvPr>
          <p:cNvSpPr/>
          <p:nvPr/>
        </p:nvSpPr>
        <p:spPr>
          <a:xfrm>
            <a:off x="4154389" y="2238702"/>
            <a:ext cx="4568416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+mn-lt"/>
                <a:ea typeface="+mn-ea"/>
              </a:rPr>
              <a:t>Cerebras</a:t>
            </a:r>
            <a:r>
              <a:rPr lang="en-US" altLang="zh-TW" dirty="0">
                <a:latin typeface="+mn-lt"/>
                <a:ea typeface="+mn-ea"/>
              </a:rPr>
              <a:t> </a:t>
            </a:r>
            <a:r>
              <a:rPr lang="zh-TW" altLang="en-US" dirty="0">
                <a:latin typeface="+mn-lt"/>
                <a:ea typeface="+mn-ea"/>
              </a:rPr>
              <a:t>表示，通過優化晶片設計、系統設計和軟體的各個方面， </a:t>
            </a:r>
            <a:r>
              <a:rPr lang="en-US" altLang="zh-TW" dirty="0">
                <a:latin typeface="+mn-lt"/>
                <a:ea typeface="+mn-ea"/>
              </a:rPr>
              <a:t>AI </a:t>
            </a:r>
            <a:r>
              <a:rPr lang="zh-TW" altLang="en-US" dirty="0">
                <a:latin typeface="+mn-lt"/>
                <a:ea typeface="+mn-ea"/>
              </a:rPr>
              <a:t>過去需要幾個月才能完成的工作，現在幾分鐘內就可完成。</a:t>
            </a:r>
            <a:endParaRPr lang="en-US" altLang="zh-TW" dirty="0">
              <a:latin typeface="+mn-lt"/>
              <a:ea typeface="+mn-ea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+mn-lt"/>
                <a:ea typeface="+mn-ea"/>
              </a:rPr>
              <a:t>目前，第一台 </a:t>
            </a:r>
            <a:r>
              <a:rPr lang="en-US" altLang="zh-TW" dirty="0">
                <a:latin typeface="+mn-lt"/>
                <a:ea typeface="+mn-ea"/>
              </a:rPr>
              <a:t>CS-1 </a:t>
            </a:r>
            <a:r>
              <a:rPr lang="zh-TW" altLang="en-US" dirty="0">
                <a:latin typeface="+mn-lt"/>
                <a:ea typeface="+mn-ea"/>
              </a:rPr>
              <a:t>已經向美國能源部的 </a:t>
            </a:r>
            <a:r>
              <a:rPr lang="en-US" altLang="zh-TW" dirty="0">
                <a:latin typeface="+mn-lt"/>
                <a:ea typeface="+mn-ea"/>
              </a:rPr>
              <a:t>Argonne </a:t>
            </a:r>
            <a:r>
              <a:rPr lang="zh-TW" altLang="en-US" dirty="0">
                <a:latin typeface="+mn-lt"/>
                <a:ea typeface="+mn-ea"/>
              </a:rPr>
              <a:t>國家實驗室交付完畢，將投入處理大規模的人工智慧運算問題，例如研究癌症藥物的相互作用。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EAA7E8D-8C4B-4748-A353-47DC93951766}"/>
              </a:ext>
            </a:extLst>
          </p:cNvPr>
          <p:cNvSpPr/>
          <p:nvPr/>
        </p:nvSpPr>
        <p:spPr>
          <a:xfrm>
            <a:off x="1187624" y="6382918"/>
            <a:ext cx="6768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3"/>
              </a:rPr>
              <a:t>https://buzzorange.com/techorange/2019/11/21/cerebras-ai-computer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987781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060848"/>
            <a:ext cx="7772400" cy="3816424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許多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AI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軟體都是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sz="4800" dirty="0">
                <a:solidFill>
                  <a:srgbClr val="C00000"/>
                </a:solidFill>
                <a:ea typeface="標楷體" pitchFamily="65" charset="-120"/>
              </a:rPr>
              <a:t>開放原始碼計畫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要懂得善用之</a:t>
            </a:r>
            <a:endParaRPr lang="en-US" altLang="zh-TW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106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97823790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8215A-9299-4255-9D32-8C047880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案例研究</a:t>
            </a:r>
            <a:r>
              <a:rPr lang="en-US" altLang="zh-TW" dirty="0"/>
              <a:t>:</a:t>
            </a:r>
            <a:r>
              <a:rPr lang="zh-TW" altLang="en-US" dirty="0"/>
              <a:t> 加速</a:t>
            </a:r>
            <a:r>
              <a:rPr lang="en-US" altLang="zh-TW" dirty="0"/>
              <a:t>Deep Variant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775E77-B502-474A-8240-1F85243BD88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107</a:t>
            </a:fld>
            <a:endParaRPr lang="zh-TW" altLang="zh-TW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E47A61-705C-4C9D-B091-CA639CF0C18D}"/>
              </a:ext>
            </a:extLst>
          </p:cNvPr>
          <p:cNvSpPr/>
          <p:nvPr/>
        </p:nvSpPr>
        <p:spPr>
          <a:xfrm>
            <a:off x="683568" y="6237311"/>
            <a:ext cx="7873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Poplin</a:t>
            </a:r>
            <a:r>
              <a:rPr lang="en-US" altLang="zh-TW" sz="1400" dirty="0"/>
              <a:t> et. al., </a:t>
            </a:r>
            <a:r>
              <a:rPr lang="zh-TW" altLang="en-US" sz="1400" dirty="0"/>
              <a:t>A universal SNP and small-indel variant caller using deep neural networks</a:t>
            </a:r>
            <a:r>
              <a:rPr lang="en-US" altLang="zh-TW" sz="1400" dirty="0"/>
              <a:t>. </a:t>
            </a:r>
            <a:br>
              <a:rPr lang="en-US" altLang="zh-TW" sz="1400" dirty="0"/>
            </a:br>
            <a:r>
              <a:rPr lang="zh-TW" altLang="en-US" sz="1400" dirty="0"/>
              <a:t>Nature Biotechnology volume 36, pages 983–987 (2018)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36A7E49-EE78-4FCF-A27C-58A7952F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726" y="2060847"/>
            <a:ext cx="6244542" cy="41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8215A-9299-4255-9D32-8C047880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Google</a:t>
            </a:r>
            <a:r>
              <a:rPr lang="zh-TW" altLang="en-US" dirty="0"/>
              <a:t>開源的</a:t>
            </a:r>
            <a:r>
              <a:rPr lang="en-US" altLang="zh-TW" dirty="0"/>
              <a:t>Deep Variant</a:t>
            </a:r>
            <a:r>
              <a:rPr lang="zh-TW" altLang="en-US" dirty="0"/>
              <a:t>為什麼非常慢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775E77-B502-474A-8240-1F85243BD88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108</a:t>
            </a:fld>
            <a:endParaRPr lang="zh-TW" altLang="zh-TW"/>
          </a:p>
        </p:txBody>
      </p:sp>
      <p:pic>
        <p:nvPicPr>
          <p:cNvPr id="8" name="Google Shape;444;p72">
            <a:extLst>
              <a:ext uri="{FF2B5EF4-FFF2-40B4-BE49-F238E27FC236}">
                <a16:creationId xmlns:a16="http://schemas.microsoft.com/office/drawing/2014/main" id="{57E50955-ACF6-4C25-A8B4-4D7A0A4F87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9593" y="1988840"/>
            <a:ext cx="6984776" cy="309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45;p72">
            <a:extLst>
              <a:ext uri="{FF2B5EF4-FFF2-40B4-BE49-F238E27FC236}">
                <a16:creationId xmlns:a16="http://schemas.microsoft.com/office/drawing/2014/main" id="{8DAD4CDE-6A06-4BD1-AAB0-24504A3D50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673" y="4992740"/>
            <a:ext cx="4032448" cy="156605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446;p72">
            <a:extLst>
              <a:ext uri="{FF2B5EF4-FFF2-40B4-BE49-F238E27FC236}">
                <a16:creationId xmlns:a16="http://schemas.microsoft.com/office/drawing/2014/main" id="{E54A3BE7-A052-4D5A-B05D-B585127D0023}"/>
              </a:ext>
            </a:extLst>
          </p:cNvPr>
          <p:cNvCxnSpPr>
            <a:cxnSpLocks/>
          </p:cNvCxnSpPr>
          <p:nvPr/>
        </p:nvCxnSpPr>
        <p:spPr>
          <a:xfrm flipV="1">
            <a:off x="3203848" y="4077072"/>
            <a:ext cx="3349332" cy="8894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447;p72">
            <a:extLst>
              <a:ext uri="{FF2B5EF4-FFF2-40B4-BE49-F238E27FC236}">
                <a16:creationId xmlns:a16="http://schemas.microsoft.com/office/drawing/2014/main" id="{6FE391D4-1154-4890-9E9B-B49C2ED910CF}"/>
              </a:ext>
            </a:extLst>
          </p:cNvPr>
          <p:cNvCxnSpPr>
            <a:cxnSpLocks/>
          </p:cNvCxnSpPr>
          <p:nvPr/>
        </p:nvCxnSpPr>
        <p:spPr>
          <a:xfrm flipV="1">
            <a:off x="6374121" y="4077072"/>
            <a:ext cx="286111" cy="9156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396258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8B59A-6523-4A80-A3C2-36D20774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針對應用情境的效能分析工具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C7060C-7686-4980-8AA8-C17C2545FE2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109</a:t>
            </a:fld>
            <a:endParaRPr lang="zh-TW" altLang="zh-TW"/>
          </a:p>
        </p:txBody>
      </p:sp>
      <p:pic>
        <p:nvPicPr>
          <p:cNvPr id="5" name="Google Shape;315;p30">
            <a:extLst>
              <a:ext uri="{FF2B5EF4-FFF2-40B4-BE49-F238E27FC236}">
                <a16:creationId xmlns:a16="http://schemas.microsoft.com/office/drawing/2014/main" id="{CC17C082-3756-4EF9-ABCD-C204024A19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3568" y="2204864"/>
            <a:ext cx="7660144" cy="400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72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LISP</a:t>
            </a:r>
            <a:r>
              <a:rPr lang="zh-TW" altLang="en-US" dirty="0"/>
              <a:t> </a:t>
            </a:r>
            <a:r>
              <a:rPr lang="en-US" altLang="zh-TW" dirty="0"/>
              <a:t>Machines (‘80s)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2060848"/>
            <a:ext cx="5349280" cy="45061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/>
              <a:t>Computers designed specifically to </a:t>
            </a:r>
            <a:r>
              <a:rPr lang="en-US" altLang="zh-TW" sz="2800" b="1" dirty="0">
                <a:solidFill>
                  <a:srgbClr val="0000FF"/>
                </a:solidFill>
              </a:rPr>
              <a:t>develop and run large artificial intelligence programs</a:t>
            </a:r>
            <a:r>
              <a:rPr lang="en-US" altLang="zh-TW" sz="2800" dirty="0"/>
              <a:t>, and tailored to the semantics of the Lisp language. 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/>
              <a:t>可惜量太小、太貴、不夠快</a:t>
            </a:r>
            <a:endParaRPr lang="en-US" altLang="zh-TW" sz="2800" dirty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/>
              <a:t>因為有</a:t>
            </a:r>
            <a:r>
              <a:rPr lang="zh-TW" altLang="en-US" sz="2800" b="1" dirty="0">
                <a:solidFill>
                  <a:srgbClr val="C00000"/>
                </a:solidFill>
              </a:rPr>
              <a:t>太多不夠務實的</a:t>
            </a:r>
            <a:r>
              <a:rPr lang="en-US" altLang="zh-TW" sz="2800" b="1" dirty="0">
                <a:solidFill>
                  <a:srgbClr val="C00000"/>
                </a:solidFill>
              </a:rPr>
              <a:t>Hypes</a:t>
            </a:r>
            <a:r>
              <a:rPr lang="zh-TW" altLang="en-US" sz="2800" dirty="0"/>
              <a:t>，</a:t>
            </a:r>
            <a:r>
              <a:rPr lang="en-US" altLang="zh-TW" sz="2800" dirty="0"/>
              <a:t>AI</a:t>
            </a:r>
            <a:r>
              <a:rPr lang="zh-TW" altLang="en-US" sz="2800" dirty="0"/>
              <a:t>領域經歷過兩次寒冬</a:t>
            </a:r>
            <a:r>
              <a:rPr lang="en-US" altLang="zh-TW" sz="2800" dirty="0"/>
              <a:t>(</a:t>
            </a:r>
            <a:r>
              <a:rPr lang="zh-TW" altLang="en-US" sz="2800" dirty="0"/>
              <a:t> </a:t>
            </a:r>
            <a:r>
              <a:rPr lang="en-US" altLang="zh-TW" sz="2800" dirty="0"/>
              <a:t>AI</a:t>
            </a:r>
            <a:r>
              <a:rPr lang="zh-TW" altLang="en-US" sz="2800" dirty="0"/>
              <a:t> </a:t>
            </a:r>
            <a:r>
              <a:rPr lang="en-US" altLang="zh-TW" sz="2800" dirty="0"/>
              <a:t>Winters)</a:t>
            </a:r>
            <a:r>
              <a:rPr lang="zh-TW" altLang="en-US" sz="2800" dirty="0"/>
              <a:t>，嚴重低估計算量，以及缺乏實際應用，是其主因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</a:t>
            </a:fld>
            <a:endParaRPr lang="zh-TW" altLang="zh-TW"/>
          </a:p>
        </p:txBody>
      </p:sp>
      <p:pic>
        <p:nvPicPr>
          <p:cNvPr id="1026" name="Picture 2" descr="https://upload.wikimedia.org/wikipedia/commons/5/53/Symbolics3640_Modifi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204864"/>
            <a:ext cx="1761511" cy="34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935918" y="5849220"/>
            <a:ext cx="2895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Symbolics</a:t>
            </a:r>
            <a:r>
              <a:rPr lang="en-US" altLang="zh-TW" sz="1600" i="1" dirty="0">
                <a:solidFill>
                  <a:srgbClr val="222222"/>
                </a:solidFill>
                <a:latin typeface="Arial" panose="020B0604020202020204" pitchFamily="34" charset="0"/>
              </a:rPr>
              <a:t> 3640 Lisp machine</a:t>
            </a:r>
            <a:endParaRPr lang="zh-TW" altLang="en-US" sz="1600" i="1" dirty="0"/>
          </a:p>
        </p:txBody>
      </p:sp>
      <p:sp>
        <p:nvSpPr>
          <p:cNvPr id="7" name="矩形 6"/>
          <p:cNvSpPr/>
          <p:nvPr/>
        </p:nvSpPr>
        <p:spPr>
          <a:xfrm>
            <a:off x="6443763" y="6228490"/>
            <a:ext cx="183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222222"/>
                </a:solidFill>
                <a:latin typeface="Arial" panose="020B0604020202020204" pitchFamily="34" charset="0"/>
              </a:rPr>
              <a:t>Source: Wikipedia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639040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8B59A-6523-4A80-A3C2-36D20774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針對應用情境的效能分析工具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C7060C-7686-4980-8AA8-C17C2545FE2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110</a:t>
            </a:fld>
            <a:endParaRPr lang="zh-TW" altLang="zh-TW"/>
          </a:p>
        </p:txBody>
      </p:sp>
      <p:pic>
        <p:nvPicPr>
          <p:cNvPr id="6" name="Google Shape;326;p30">
            <a:extLst>
              <a:ext uri="{FF2B5EF4-FFF2-40B4-BE49-F238E27FC236}">
                <a16:creationId xmlns:a16="http://schemas.microsoft.com/office/drawing/2014/main" id="{7D2DAE08-7D2D-4754-A2F4-16FB41B0333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1600" y="2010099"/>
            <a:ext cx="7416824" cy="45872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6847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8B59A-6523-4A80-A3C2-36D20774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針對應用情境的效能優化建議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C7060C-7686-4980-8AA8-C17C2545FE2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111</a:t>
            </a:fld>
            <a:endParaRPr lang="zh-TW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5EF4E49-41DB-4E93-BA29-31969F0D6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709258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53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FEF05-98E7-448C-B030-E7A57F8B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效能優化的結果 </a:t>
            </a:r>
            <a:r>
              <a:rPr lang="en-US" altLang="zh-TW" dirty="0"/>
              <a:t>(HGX-1)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F9D4A3-21FA-4841-AD44-D0F4AD47C32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112</a:t>
            </a:fld>
            <a:endParaRPr lang="zh-TW" altLang="zh-TW"/>
          </a:p>
        </p:txBody>
      </p:sp>
      <p:sp>
        <p:nvSpPr>
          <p:cNvPr id="5" name="Google Shape;338;p31">
            <a:extLst>
              <a:ext uri="{FF2B5EF4-FFF2-40B4-BE49-F238E27FC236}">
                <a16:creationId xmlns:a16="http://schemas.microsoft.com/office/drawing/2014/main" id="{CE20F76F-D421-4648-8FD5-5E49EECF7A76}"/>
              </a:ext>
            </a:extLst>
          </p:cNvPr>
          <p:cNvSpPr txBox="1"/>
          <p:nvPr/>
        </p:nvSpPr>
        <p:spPr>
          <a:xfrm>
            <a:off x="3722478" y="4825697"/>
            <a:ext cx="10917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+840%</a:t>
            </a:r>
            <a:endParaRPr sz="2000" b="1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339;p31">
            <a:extLst>
              <a:ext uri="{FF2B5EF4-FFF2-40B4-BE49-F238E27FC236}">
                <a16:creationId xmlns:a16="http://schemas.microsoft.com/office/drawing/2014/main" id="{2DBE377C-E406-4099-B1F4-F1C6E22BE0CA}"/>
              </a:ext>
            </a:extLst>
          </p:cNvPr>
          <p:cNvSpPr/>
          <p:nvPr/>
        </p:nvSpPr>
        <p:spPr>
          <a:xfrm>
            <a:off x="368451" y="4899170"/>
            <a:ext cx="3354000" cy="379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EFEF"/>
                </a:solidFill>
              </a:rPr>
              <a:t>Data Preprocessing Pipeline Optimization</a:t>
            </a:r>
            <a:endParaRPr sz="1200" b="1">
              <a:solidFill>
                <a:srgbClr val="EFEFEF"/>
              </a:solidFill>
            </a:endParaRPr>
          </a:p>
        </p:txBody>
      </p:sp>
      <p:pic>
        <p:nvPicPr>
          <p:cNvPr id="7" name="Google Shape;340;p31">
            <a:extLst>
              <a:ext uri="{FF2B5EF4-FFF2-40B4-BE49-F238E27FC236}">
                <a16:creationId xmlns:a16="http://schemas.microsoft.com/office/drawing/2014/main" id="{DBDFAD95-5748-48BF-A038-70CB88C221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451" y="2708920"/>
            <a:ext cx="3930424" cy="210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2;p31" title="圖表">
            <a:extLst>
              <a:ext uri="{FF2B5EF4-FFF2-40B4-BE49-F238E27FC236}">
                <a16:creationId xmlns:a16="http://schemas.microsoft.com/office/drawing/2014/main" id="{997E5BA8-AA94-48B4-98A9-D324CE555B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909" y="4433256"/>
            <a:ext cx="3199693" cy="1410117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333;p31" title="圖表">
            <a:extLst>
              <a:ext uri="{FF2B5EF4-FFF2-40B4-BE49-F238E27FC236}">
                <a16:creationId xmlns:a16="http://schemas.microsoft.com/office/drawing/2014/main" id="{298A322A-7C9D-4812-9DC7-CDA215B24A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126" y="2387674"/>
            <a:ext cx="3354026" cy="1025008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334;p31">
            <a:extLst>
              <a:ext uri="{FF2B5EF4-FFF2-40B4-BE49-F238E27FC236}">
                <a16:creationId xmlns:a16="http://schemas.microsoft.com/office/drawing/2014/main" id="{DF57C6C4-19A1-4BF1-8396-45D526F35C0B}"/>
              </a:ext>
            </a:extLst>
          </p:cNvPr>
          <p:cNvSpPr/>
          <p:nvPr/>
        </p:nvSpPr>
        <p:spPr>
          <a:xfrm>
            <a:off x="4845126" y="3559850"/>
            <a:ext cx="3315600" cy="3615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EFEF"/>
                </a:solidFill>
              </a:rPr>
              <a:t>Memory Configuration Optimization</a:t>
            </a:r>
            <a:endParaRPr sz="1200" b="1">
              <a:solidFill>
                <a:srgbClr val="EFEFEF"/>
              </a:solidFill>
            </a:endParaRPr>
          </a:p>
        </p:txBody>
      </p:sp>
      <p:sp>
        <p:nvSpPr>
          <p:cNvPr id="11" name="Google Shape;335;p31">
            <a:extLst>
              <a:ext uri="{FF2B5EF4-FFF2-40B4-BE49-F238E27FC236}">
                <a16:creationId xmlns:a16="http://schemas.microsoft.com/office/drawing/2014/main" id="{C6C23C37-1BA9-411C-98C0-C86A3D62C5AE}"/>
              </a:ext>
            </a:extLst>
          </p:cNvPr>
          <p:cNvSpPr/>
          <p:nvPr/>
        </p:nvSpPr>
        <p:spPr>
          <a:xfrm>
            <a:off x="4920858" y="6012781"/>
            <a:ext cx="3199800" cy="379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9525" cap="flat" cmpd="sng">
            <a:solidFill>
              <a:srgbClr val="1740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EFEFEF"/>
                </a:solidFill>
              </a:rPr>
              <a:t>Interconnection Optimization</a:t>
            </a:r>
            <a:endParaRPr sz="1200" b="1">
              <a:solidFill>
                <a:srgbClr val="EFEFEF"/>
              </a:solidFill>
            </a:endParaRPr>
          </a:p>
        </p:txBody>
      </p:sp>
      <p:sp>
        <p:nvSpPr>
          <p:cNvPr id="12" name="Google Shape;336;p31">
            <a:extLst>
              <a:ext uri="{FF2B5EF4-FFF2-40B4-BE49-F238E27FC236}">
                <a16:creationId xmlns:a16="http://schemas.microsoft.com/office/drawing/2014/main" id="{86EFC981-5992-4066-9528-38705BE29016}"/>
              </a:ext>
            </a:extLst>
          </p:cNvPr>
          <p:cNvSpPr txBox="1"/>
          <p:nvPr/>
        </p:nvSpPr>
        <p:spPr>
          <a:xfrm>
            <a:off x="8227333" y="6012780"/>
            <a:ext cx="8388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+20%</a:t>
            </a:r>
            <a:endParaRPr sz="2000" b="1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337;p31">
            <a:extLst>
              <a:ext uri="{FF2B5EF4-FFF2-40B4-BE49-F238E27FC236}">
                <a16:creationId xmlns:a16="http://schemas.microsoft.com/office/drawing/2014/main" id="{966EA9BF-E9D9-4CB0-9CE2-7C76C217426E}"/>
              </a:ext>
            </a:extLst>
          </p:cNvPr>
          <p:cNvSpPr txBox="1"/>
          <p:nvPr/>
        </p:nvSpPr>
        <p:spPr>
          <a:xfrm>
            <a:off x="8172126" y="3511253"/>
            <a:ext cx="9918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00B050"/>
                </a:solidFill>
                <a:latin typeface="Lato"/>
                <a:ea typeface="Lato"/>
                <a:cs typeface="Lato"/>
                <a:sym typeface="Lato"/>
              </a:rPr>
              <a:t>+13%</a:t>
            </a:r>
            <a:endParaRPr sz="2000" b="1" dirty="0">
              <a:solidFill>
                <a:srgbClr val="00B05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269053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C8215A-9299-4255-9D32-8C0478804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我們大幅加速後的</a:t>
            </a:r>
            <a:r>
              <a:rPr lang="en-US" altLang="zh-TW" dirty="0"/>
              <a:t>Deep Variant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775E77-B502-474A-8240-1F85243BD88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113</a:t>
            </a:fld>
            <a:endParaRPr lang="zh-TW" altLang="zh-TW"/>
          </a:p>
        </p:txBody>
      </p:sp>
      <p:pic>
        <p:nvPicPr>
          <p:cNvPr id="12" name="Picture 2" descr="https://lh3.googleusercontent.com/X6B3Hx_xhPlTaFVWxLK2oMhTR_sSzVyktRkuq92v6DBbqgr8OMnkMV_jzTLEP29PrV5_qpKPWTiBLVJlQfXcAwl0KqbdId1wfQoorsxfOfFzMKVL-hKzW4zHOwOQ-65OO3HZ">
            <a:extLst>
              <a:ext uri="{FF2B5EF4-FFF2-40B4-BE49-F238E27FC236}">
                <a16:creationId xmlns:a16="http://schemas.microsoft.com/office/drawing/2014/main" id="{7EBE09A9-5E97-4D3B-A904-9C389C9B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82" y="1982599"/>
            <a:ext cx="8523036" cy="289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E4F2975-3DEA-4D57-856B-B867E6868ABB}"/>
              </a:ext>
            </a:extLst>
          </p:cNvPr>
          <p:cNvSpPr/>
          <p:nvPr/>
        </p:nvSpPr>
        <p:spPr>
          <a:xfrm>
            <a:off x="409377" y="5085184"/>
            <a:ext cx="81472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spcAft>
                <a:spcPts val="600"/>
              </a:spcAft>
              <a:buSzPts val="1800"/>
            </a:pPr>
            <a:r>
              <a:rPr lang="zh-TW" altLang="en-US" dirty="0">
                <a:latin typeface="+mn-lt"/>
                <a:ea typeface="+mn-ea"/>
              </a:rPr>
              <a:t>原本要跑</a:t>
            </a:r>
            <a:r>
              <a:rPr lang="en-US" altLang="zh-TW" dirty="0">
                <a:latin typeface="+mn-lt"/>
                <a:ea typeface="+mn-ea"/>
              </a:rPr>
              <a:t>228</a:t>
            </a:r>
            <a:r>
              <a:rPr lang="zh-TW" altLang="en-US" dirty="0">
                <a:latin typeface="+mn-lt"/>
                <a:ea typeface="+mn-ea"/>
              </a:rPr>
              <a:t>分鐘的版本，</a:t>
            </a:r>
            <a:r>
              <a:rPr lang="zh-CN" altLang="en-US" dirty="0">
                <a:latin typeface="+mn-lt"/>
                <a:ea typeface="+mn-ea"/>
              </a:rPr>
              <a:t>優化</a:t>
            </a:r>
            <a:r>
              <a:rPr lang="zh-TW" altLang="en-US" dirty="0">
                <a:latin typeface="+mn-lt"/>
                <a:ea typeface="+mn-ea"/>
              </a:rPr>
              <a:t>後</a:t>
            </a:r>
            <a:r>
              <a:rPr lang="zh-CN" altLang="en-US" dirty="0">
                <a:latin typeface="+mn-lt"/>
                <a:ea typeface="+mn-ea"/>
              </a:rPr>
              <a:t>可在</a:t>
            </a:r>
            <a:r>
              <a:rPr lang="en-US" altLang="zh-CN" dirty="0">
                <a:latin typeface="+mn-lt"/>
                <a:ea typeface="+mn-ea"/>
              </a:rPr>
              <a:t>8</a:t>
            </a:r>
            <a:r>
              <a:rPr lang="zh-TW" altLang="en-US" dirty="0">
                <a:latin typeface="+mn-lt"/>
                <a:ea typeface="+mn-ea"/>
              </a:rPr>
              <a:t>分鐘內完成計算，遠較</a:t>
            </a:r>
            <a:r>
              <a:rPr lang="en-US" altLang="zh-TW" dirty="0" err="1">
                <a:latin typeface="+mn-lt"/>
                <a:ea typeface="+mn-ea"/>
              </a:rPr>
              <a:t>Parabricks</a:t>
            </a:r>
            <a:r>
              <a:rPr lang="zh-CN" altLang="en-US" dirty="0">
                <a:latin typeface="+mn-lt"/>
                <a:ea typeface="+mn-ea"/>
              </a:rPr>
              <a:t>的</a:t>
            </a:r>
            <a:r>
              <a:rPr lang="zh-TW" altLang="en-US" dirty="0">
                <a:latin typeface="+mn-lt"/>
                <a:ea typeface="+mn-ea"/>
              </a:rPr>
              <a:t>商用版</a:t>
            </a:r>
            <a:r>
              <a:rPr lang="en-US" altLang="zh-TW" dirty="0">
                <a:latin typeface="+mn-lt"/>
                <a:ea typeface="+mn-ea"/>
              </a:rPr>
              <a:t>(</a:t>
            </a:r>
            <a:r>
              <a:rPr lang="en-US" altLang="zh-CN" dirty="0">
                <a:latin typeface="+mn-lt"/>
                <a:ea typeface="+mn-ea"/>
              </a:rPr>
              <a:t>25</a:t>
            </a:r>
            <a:r>
              <a:rPr lang="zh-CN" altLang="en-US" dirty="0">
                <a:latin typeface="+mn-lt"/>
                <a:ea typeface="+mn-ea"/>
              </a:rPr>
              <a:t>分鐘</a:t>
            </a:r>
            <a:r>
              <a:rPr lang="en-US" altLang="zh-TW" dirty="0">
                <a:latin typeface="+mn-lt"/>
                <a:ea typeface="+mn-ea"/>
              </a:rPr>
              <a:t>)</a:t>
            </a:r>
            <a:r>
              <a:rPr lang="zh-CN" altLang="en-US" dirty="0">
                <a:latin typeface="+mn-lt"/>
                <a:ea typeface="+mn-ea"/>
              </a:rPr>
              <a:t>為佳。</a:t>
            </a:r>
            <a:endParaRPr lang="zh-TW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57642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進一步改進</a:t>
            </a:r>
            <a:r>
              <a:rPr lang="en-US" altLang="zh-TW" dirty="0" err="1"/>
              <a:t>DeepVariant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zh-TW" altLang="en-US" dirty="0"/>
              <a:t>兩年期的科技部計畫</a:t>
            </a:r>
            <a:endParaRPr lang="en-US" altLang="zh-TW" dirty="0"/>
          </a:p>
          <a:p>
            <a:pPr>
              <a:spcAft>
                <a:spcPts val="1200"/>
              </a:spcAft>
            </a:pPr>
            <a:r>
              <a:rPr lang="zh-TW" altLang="en-US" dirty="0"/>
              <a:t>嘗試針對</a:t>
            </a:r>
            <a:r>
              <a:rPr lang="zh-TW" altLang="en-US" b="1" dirty="0">
                <a:solidFill>
                  <a:srgbClr val="0000FF"/>
                </a:solidFill>
              </a:rPr>
              <a:t>亞洲人</a:t>
            </a:r>
            <a:r>
              <a:rPr lang="zh-TW" altLang="en-US" dirty="0"/>
              <a:t>的基因組合來</a:t>
            </a:r>
            <a:r>
              <a:rPr lang="zh-TW" altLang="en-US" b="1" dirty="0">
                <a:solidFill>
                  <a:srgbClr val="0000FF"/>
                </a:solidFill>
              </a:rPr>
              <a:t>訓練和改進模型</a:t>
            </a:r>
            <a:r>
              <a:rPr lang="zh-TW" altLang="en-US" dirty="0"/>
              <a:t>，改進</a:t>
            </a:r>
            <a:r>
              <a:rPr lang="en-US" altLang="zh-TW" dirty="0" err="1"/>
              <a:t>DeepVariant</a:t>
            </a:r>
            <a:r>
              <a:rPr lang="zh-TW" altLang="en-US" dirty="0"/>
              <a:t>的辨識率。預計在面對</a:t>
            </a:r>
            <a:r>
              <a:rPr lang="zh-TW" altLang="en-US" b="1" dirty="0">
                <a:solidFill>
                  <a:srgbClr val="FF0000"/>
                </a:solidFill>
              </a:rPr>
              <a:t>大數據</a:t>
            </a:r>
            <a:r>
              <a:rPr lang="zh-TW" altLang="en-US" dirty="0"/>
              <a:t>時會遇到</a:t>
            </a:r>
            <a:r>
              <a:rPr lang="zh-TW" altLang="en-US" b="1" dirty="0">
                <a:solidFill>
                  <a:srgbClr val="FF0000"/>
                </a:solidFill>
              </a:rPr>
              <a:t>記憶體容量</a:t>
            </a:r>
            <a:r>
              <a:rPr lang="zh-TW" altLang="en-US" dirty="0"/>
              <a:t>和</a:t>
            </a:r>
            <a:r>
              <a:rPr lang="zh-TW" altLang="en-US" b="1" dirty="0">
                <a:solidFill>
                  <a:srgbClr val="FF0000"/>
                </a:solidFill>
              </a:rPr>
              <a:t>儲存系統</a:t>
            </a:r>
            <a:r>
              <a:rPr lang="zh-TW" altLang="en-US" dirty="0"/>
              <a:t>效能的問題。</a:t>
            </a:r>
            <a:endParaRPr lang="en-US" altLang="zh-TW" dirty="0"/>
          </a:p>
          <a:p>
            <a:pPr>
              <a:spcAft>
                <a:spcPts val="1200"/>
              </a:spcAft>
            </a:pPr>
            <a:r>
              <a:rPr lang="zh-TW" altLang="en-US" dirty="0"/>
              <a:t>議題不僅在於深度神經網路的加速，資料進到神經網路之前的處理管線也經常是效能瓶頸。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114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6913757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772400" cy="1362075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資料隱私與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分散式學習環境</a:t>
            </a:r>
            <a:endParaRPr lang="en-US" altLang="zh-TW" dirty="0">
              <a:solidFill>
                <a:srgbClr val="0000FF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115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778575" y="3645024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9pPr>
          </a:lstStyle>
          <a:p>
            <a:pPr algn="ctr" eaLnBrk="1" hangingPunct="1">
              <a:spcAft>
                <a:spcPts val="4800"/>
              </a:spcAft>
            </a:pPr>
            <a:endParaRPr kumimoji="0" lang="en-US" altLang="zh-TW" kern="0" dirty="0">
              <a:solidFill>
                <a:srgbClr val="0000FF"/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439913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HPC for AI and Precision Medicine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116</a:t>
            </a:fld>
            <a:endParaRPr lang="zh-TW" altLang="zh-TW"/>
          </a:p>
        </p:txBody>
      </p:sp>
      <p:sp>
        <p:nvSpPr>
          <p:cNvPr id="5" name="矩形 4"/>
          <p:cNvSpPr/>
          <p:nvPr/>
        </p:nvSpPr>
        <p:spPr>
          <a:xfrm>
            <a:off x="611560" y="2880360"/>
            <a:ext cx="2376264" cy="33120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179228" y="2880360"/>
            <a:ext cx="5507572" cy="3312088"/>
          </a:xfrm>
          <a:prstGeom prst="rect">
            <a:avLst/>
          </a:prstGeom>
        </p:spPr>
        <p:txBody>
          <a:bodyPr vert="horz" lIns="91425" tIns="91425" rIns="91425" bIns="91425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0070C0"/>
                </a:solidFill>
              </a:rPr>
              <a:t>HPC Systems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0070C0"/>
                </a:solidFill>
              </a:rPr>
              <a:t>Expertise in HPC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00B050"/>
                </a:solidFill>
              </a:rPr>
              <a:t>Expertise in AI and Precision Medicine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00B050"/>
                </a:solidFill>
              </a:rPr>
              <a:t>Big Data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C00000"/>
                </a:solidFill>
              </a:rPr>
              <a:t>Security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800" b="1" dirty="0">
                <a:solidFill>
                  <a:srgbClr val="C00000"/>
                </a:solidFill>
              </a:rPr>
              <a:t>Privacy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sz="2800" b="1" dirty="0"/>
              <a:t>Collaboration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endParaRPr lang="en-US" altLang="zh-TW" sz="2400" dirty="0"/>
          </a:p>
        </p:txBody>
      </p:sp>
      <p:sp>
        <p:nvSpPr>
          <p:cNvPr id="7" name="矩形 6"/>
          <p:cNvSpPr/>
          <p:nvPr/>
        </p:nvSpPr>
        <p:spPr>
          <a:xfrm>
            <a:off x="714936" y="3009567"/>
            <a:ext cx="2191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70C0"/>
                </a:solidFill>
              </a:rPr>
              <a:t>Performance</a:t>
            </a:r>
            <a:endParaRPr lang="zh-TW" altLang="en-US" sz="2400" i="1" dirty="0">
              <a:solidFill>
                <a:srgbClr val="0070C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8680" y="3817695"/>
            <a:ext cx="1883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00B050"/>
                </a:solidFill>
              </a:rPr>
              <a:t>Applications</a:t>
            </a:r>
            <a:endParaRPr lang="zh-TW" altLang="en-US" sz="2400" i="1" dirty="0">
              <a:solidFill>
                <a:srgbClr val="00B05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8680" y="4625823"/>
            <a:ext cx="1883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i="1" dirty="0">
                <a:solidFill>
                  <a:srgbClr val="C00000"/>
                </a:solidFill>
              </a:rPr>
              <a:t>Security</a:t>
            </a:r>
            <a:endParaRPr lang="zh-TW" altLang="en-US" sz="2400" i="1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8680" y="5537175"/>
            <a:ext cx="1883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i="1" dirty="0">
                <a:solidFill>
                  <a:schemeClr val="tx1"/>
                </a:solidFill>
              </a:rPr>
              <a:t>Lab</a:t>
            </a:r>
            <a:endParaRPr lang="zh-TW" altLang="en-US" sz="2400" i="1" dirty="0">
              <a:solidFill>
                <a:schemeClr val="tx1"/>
              </a:solidFill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786384" y="1936973"/>
            <a:ext cx="7461504" cy="842832"/>
          </a:xfrm>
          <a:prstGeom prst="rect">
            <a:avLst/>
          </a:prstGeom>
        </p:spPr>
        <p:txBody>
          <a:bodyPr vert="horz" lIns="91425" tIns="91425" rIns="91425" bIns="91425" rtlCol="0">
            <a:norm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TW" b="1" u="sng" dirty="0">
                <a:solidFill>
                  <a:srgbClr val="002060"/>
                </a:solidFill>
              </a:rPr>
              <a:t>A</a:t>
            </a:r>
            <a:r>
              <a:rPr lang="zh-TW" altLang="en-US" b="1" u="sng" dirty="0">
                <a:solidFill>
                  <a:srgbClr val="002060"/>
                </a:solidFill>
              </a:rPr>
              <a:t> </a:t>
            </a:r>
            <a:r>
              <a:rPr lang="en-US" altLang="zh-TW" b="1" u="sng" dirty="0">
                <a:solidFill>
                  <a:srgbClr val="002060"/>
                </a:solidFill>
              </a:rPr>
              <a:t>field</a:t>
            </a:r>
            <a:r>
              <a:rPr lang="zh-TW" altLang="en-US" b="1" u="sng" dirty="0">
                <a:solidFill>
                  <a:srgbClr val="002060"/>
                </a:solidFill>
              </a:rPr>
              <a:t> </a:t>
            </a:r>
            <a:r>
              <a:rPr lang="en-US" altLang="zh-TW" b="1" u="sng" dirty="0">
                <a:solidFill>
                  <a:srgbClr val="002060"/>
                </a:solidFill>
              </a:rPr>
              <a:t>with</a:t>
            </a:r>
            <a:r>
              <a:rPr lang="zh-TW" altLang="en-US" b="1" u="sng" dirty="0">
                <a:solidFill>
                  <a:srgbClr val="002060"/>
                </a:solidFill>
              </a:rPr>
              <a:t> </a:t>
            </a:r>
            <a:r>
              <a:rPr lang="en-US" altLang="zh-TW" b="1" u="sng" dirty="0">
                <a:solidFill>
                  <a:srgbClr val="002060"/>
                </a:solidFill>
              </a:rPr>
              <a:t>a</a:t>
            </a:r>
            <a:r>
              <a:rPr lang="zh-TW" altLang="en-US" b="1" u="sng" dirty="0">
                <a:solidFill>
                  <a:srgbClr val="002060"/>
                </a:solidFill>
              </a:rPr>
              <a:t> </a:t>
            </a:r>
            <a:r>
              <a:rPr lang="en-US" altLang="zh-TW" b="1" u="sng" dirty="0">
                <a:solidFill>
                  <a:srgbClr val="002060"/>
                </a:solidFill>
              </a:rPr>
              <a:t>very high entry barrier</a:t>
            </a:r>
          </a:p>
        </p:txBody>
      </p:sp>
    </p:spTree>
    <p:extLst>
      <p:ext uri="{BB962C8B-B14F-4D97-AF65-F5344CB8AC3E}">
        <p14:creationId xmlns:p14="http://schemas.microsoft.com/office/powerpoint/2010/main" val="4931457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Medical</a:t>
            </a:r>
            <a:r>
              <a:rPr lang="zh-TW" altLang="en-US" dirty="0"/>
              <a:t> </a:t>
            </a:r>
            <a:r>
              <a:rPr lang="en-US" altLang="zh-TW" dirty="0"/>
              <a:t>Data:</a:t>
            </a:r>
            <a:r>
              <a:rPr lang="zh-TW" altLang="en-US" dirty="0"/>
              <a:t> </a:t>
            </a:r>
            <a:r>
              <a:rPr lang="en-US" altLang="zh-TW" dirty="0"/>
              <a:t>Collection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Privacy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117</a:t>
            </a:fld>
            <a:endParaRPr lang="zh-TW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2039112"/>
            <a:ext cx="8366760" cy="4325112"/>
          </a:xfrm>
          <a:prstGeom prst="rect">
            <a:avLst/>
          </a:prstGeom>
        </p:spPr>
        <p:txBody>
          <a:bodyPr vert="horz" lIns="91425" tIns="91425" rIns="91425" bIns="91425" rtlCol="0">
            <a:norm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TW" sz="2400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457200" y="2039112"/>
            <a:ext cx="8229600" cy="1801368"/>
          </a:xfrm>
          <a:prstGeom prst="rect">
            <a:avLst/>
          </a:prstGeom>
        </p:spPr>
        <p:txBody>
          <a:bodyPr vert="horz" lIns="91425" tIns="91425" rIns="91425" bIns="91425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800" b="1" dirty="0">
                <a:solidFill>
                  <a:srgbClr val="0070C0"/>
                </a:solidFill>
              </a:rPr>
              <a:t>Collaboration</a:t>
            </a:r>
            <a:r>
              <a:rPr lang="zh-TW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</a:rPr>
              <a:t>with</a:t>
            </a:r>
            <a:r>
              <a:rPr lang="zh-TW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</a:rPr>
              <a:t>Prof.</a:t>
            </a:r>
            <a:r>
              <a:rPr lang="zh-TW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</a:rPr>
              <a:t>Wang</a:t>
            </a:r>
            <a:r>
              <a:rPr lang="zh-TW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</a:rPr>
              <a:t>and</a:t>
            </a:r>
            <a:r>
              <a:rPr lang="zh-TW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</a:rPr>
              <a:t>NTUH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Preliminary</a:t>
            </a:r>
            <a:r>
              <a:rPr lang="zh-TW" altLang="en-US" sz="2800" dirty="0"/>
              <a:t> </a:t>
            </a:r>
            <a:r>
              <a:rPr lang="en-US" altLang="zh-TW" sz="2800" dirty="0"/>
              <a:t>experiments</a:t>
            </a:r>
            <a:r>
              <a:rPr lang="zh-TW" altLang="en-US" sz="2800" dirty="0"/>
              <a:t> </a:t>
            </a:r>
            <a:r>
              <a:rPr lang="en-US" altLang="zh-TW" sz="2800" dirty="0"/>
              <a:t>with</a:t>
            </a:r>
            <a:r>
              <a:rPr lang="zh-TW" altLang="en-US" sz="2800" dirty="0"/>
              <a:t> </a:t>
            </a:r>
            <a:r>
              <a:rPr lang="en-US" altLang="zh-TW" sz="2800" dirty="0" err="1"/>
              <a:t>PubMedNet</a:t>
            </a:r>
            <a:r>
              <a:rPr lang="zh-TW" altLang="en-US" sz="2800" dirty="0"/>
              <a:t> </a:t>
            </a:r>
            <a:r>
              <a:rPr lang="en-US" altLang="zh-TW" sz="2800" dirty="0"/>
              <a:t>to</a:t>
            </a:r>
            <a:r>
              <a:rPr lang="zh-TW" altLang="en-US" sz="2800" dirty="0"/>
              <a:t> </a:t>
            </a:r>
            <a:r>
              <a:rPr lang="en-US" altLang="zh-TW" sz="2800" dirty="0"/>
              <a:t>share</a:t>
            </a:r>
            <a:r>
              <a:rPr lang="zh-TW" altLang="en-US" sz="2800" dirty="0"/>
              <a:t> </a:t>
            </a:r>
            <a:r>
              <a:rPr lang="en-US" altLang="zh-TW" sz="2800" dirty="0"/>
              <a:t>data</a:t>
            </a:r>
            <a:r>
              <a:rPr lang="zh-TW" altLang="en-US" sz="2800" dirty="0"/>
              <a:t> </a:t>
            </a:r>
            <a:r>
              <a:rPr lang="en-US" altLang="zh-TW" sz="2800" dirty="0"/>
              <a:t>analytic</a:t>
            </a:r>
            <a:r>
              <a:rPr lang="zh-TW" altLang="en-US" sz="2800" dirty="0"/>
              <a:t> </a:t>
            </a:r>
            <a:r>
              <a:rPr lang="en-US" altLang="zh-TW" sz="2800" dirty="0"/>
              <a:t>results</a:t>
            </a:r>
            <a:r>
              <a:rPr lang="zh-TW" altLang="en-US" sz="2800" dirty="0"/>
              <a:t> </a:t>
            </a:r>
            <a:r>
              <a:rPr lang="en-US" altLang="zh-TW" sz="2800" dirty="0"/>
              <a:t>among</a:t>
            </a:r>
            <a:r>
              <a:rPr lang="zh-TW" altLang="en-US" sz="2800" dirty="0"/>
              <a:t> </a:t>
            </a:r>
            <a:r>
              <a:rPr lang="en-US" altLang="zh-TW" sz="2800" dirty="0"/>
              <a:t>hospitals</a:t>
            </a:r>
            <a:r>
              <a:rPr lang="zh-TW" altLang="en-US" sz="2800" dirty="0"/>
              <a:t> </a:t>
            </a:r>
            <a:r>
              <a:rPr lang="en-US" altLang="zh-TW" sz="2800" dirty="0"/>
              <a:t>with</a:t>
            </a:r>
            <a:r>
              <a:rPr lang="zh-TW" altLang="en-US" sz="2800" dirty="0"/>
              <a:t> </a:t>
            </a:r>
            <a:r>
              <a:rPr lang="en-US" altLang="zh-TW" sz="2800" dirty="0"/>
              <a:t>privacy</a:t>
            </a:r>
            <a:r>
              <a:rPr lang="zh-TW" altLang="en-US" sz="2800" dirty="0"/>
              <a:t> </a:t>
            </a:r>
            <a:r>
              <a:rPr lang="en-US" altLang="zh-TW" sz="2800" dirty="0"/>
              <a:t>protection</a:t>
            </a:r>
            <a:r>
              <a:rPr lang="zh-TW" altLang="en-US" sz="2800" dirty="0"/>
              <a:t> </a:t>
            </a:r>
            <a:r>
              <a:rPr lang="en-US" altLang="zh-TW" sz="2800" dirty="0"/>
              <a:t>(Anonymization)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900" b="1" dirty="0">
                <a:solidFill>
                  <a:srgbClr val="C00000"/>
                </a:solidFill>
              </a:rPr>
              <a:t>Challenges: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100%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privacy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protection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is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extremely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difficult;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Support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for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deep learning is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r>
              <a:rPr lang="en-US" altLang="zh-TW" sz="2900" b="1" dirty="0">
                <a:solidFill>
                  <a:srgbClr val="C00000"/>
                </a:solidFill>
              </a:rPr>
              <a:t>wanted</a:t>
            </a:r>
            <a:r>
              <a:rPr lang="zh-TW" altLang="en-US" sz="2900" b="1" dirty="0">
                <a:solidFill>
                  <a:srgbClr val="C00000"/>
                </a:solidFill>
              </a:rPr>
              <a:t> </a:t>
            </a:r>
            <a:endParaRPr lang="en-US" altLang="zh-TW" sz="2900" b="1" dirty="0">
              <a:solidFill>
                <a:srgbClr val="C0000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altLang="zh-TW" sz="2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32" y="3774347"/>
            <a:ext cx="5547076" cy="27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841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Federated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118</a:t>
            </a:fld>
            <a:endParaRPr lang="zh-TW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2039112"/>
            <a:ext cx="8366760" cy="4325112"/>
          </a:xfrm>
          <a:prstGeom prst="rect">
            <a:avLst/>
          </a:prstGeom>
        </p:spPr>
        <p:txBody>
          <a:bodyPr vert="horz" lIns="91425" tIns="91425" rIns="91425" bIns="91425" rtlCol="0">
            <a:norm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TW" sz="2400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457200" y="1844824"/>
            <a:ext cx="8366760" cy="813816"/>
          </a:xfrm>
          <a:prstGeom prst="rect">
            <a:avLst/>
          </a:prstGeom>
        </p:spPr>
        <p:txBody>
          <a:bodyPr vert="horz" lIns="91425" tIns="91425" rIns="91425" bIns="91425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/>
              <a:t>Proposed</a:t>
            </a:r>
            <a:r>
              <a:rPr lang="zh-TW" altLang="en-US" sz="2400" dirty="0"/>
              <a:t> </a:t>
            </a:r>
            <a:r>
              <a:rPr lang="en-US" altLang="zh-TW" sz="2400" dirty="0"/>
              <a:t>by</a:t>
            </a:r>
            <a:r>
              <a:rPr lang="zh-TW" altLang="en-US" sz="2400" dirty="0"/>
              <a:t> </a:t>
            </a:r>
            <a:r>
              <a:rPr lang="en-US" altLang="zh-TW" sz="2400" dirty="0"/>
              <a:t>Google</a:t>
            </a:r>
            <a:r>
              <a:rPr lang="zh-TW" altLang="en-US" sz="2400" dirty="0"/>
              <a:t> </a:t>
            </a:r>
            <a:r>
              <a:rPr lang="en-US" altLang="zh-TW" sz="2400" dirty="0"/>
              <a:t>to</a:t>
            </a:r>
            <a:r>
              <a:rPr lang="zh-TW" altLang="en-US" sz="2400" dirty="0"/>
              <a:t> </a:t>
            </a:r>
            <a:r>
              <a:rPr lang="en-US" altLang="zh-TW" sz="2400" dirty="0"/>
              <a:t>learn</a:t>
            </a:r>
            <a:r>
              <a:rPr lang="zh-TW" altLang="en-US" sz="2400" dirty="0"/>
              <a:t> </a:t>
            </a:r>
            <a:r>
              <a:rPr lang="en-US" altLang="zh-TW" sz="2400" dirty="0"/>
              <a:t>individually</a:t>
            </a:r>
            <a:r>
              <a:rPr lang="zh-TW" altLang="en-US" sz="2400" dirty="0"/>
              <a:t> </a:t>
            </a:r>
            <a:r>
              <a:rPr lang="en-US" altLang="zh-TW" sz="2400" dirty="0"/>
              <a:t>and</a:t>
            </a:r>
            <a:r>
              <a:rPr lang="zh-TW" altLang="en-US" sz="2400" dirty="0"/>
              <a:t> </a:t>
            </a:r>
            <a:r>
              <a:rPr lang="en-US" altLang="zh-TW" sz="2400" dirty="0"/>
              <a:t>collectively</a:t>
            </a:r>
            <a:r>
              <a:rPr lang="zh-TW" altLang="en-US" sz="2400" dirty="0"/>
              <a:t> </a:t>
            </a:r>
            <a:r>
              <a:rPr lang="en-US" altLang="zh-TW" sz="2400" dirty="0"/>
              <a:t>with</a:t>
            </a:r>
            <a:r>
              <a:rPr lang="zh-TW" altLang="en-US" sz="2400" dirty="0"/>
              <a:t> </a:t>
            </a:r>
            <a:r>
              <a:rPr lang="en-US" altLang="zh-TW" sz="2400" dirty="0"/>
              <a:t>smartphones</a:t>
            </a:r>
            <a:r>
              <a:rPr lang="zh-TW" altLang="en-US" sz="2400" dirty="0"/>
              <a:t>  </a:t>
            </a:r>
            <a:endParaRPr lang="en-US" altLang="zh-TW" sz="2400" dirty="0"/>
          </a:p>
        </p:txBody>
      </p:sp>
      <p:sp>
        <p:nvSpPr>
          <p:cNvPr id="7" name="矩形 6"/>
          <p:cNvSpPr/>
          <p:nvPr/>
        </p:nvSpPr>
        <p:spPr>
          <a:xfrm>
            <a:off x="457200" y="6364436"/>
            <a:ext cx="85176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 err="1"/>
              <a:t>Bonawitz</a:t>
            </a:r>
            <a:r>
              <a:rPr lang="en-US" altLang="zh-TW" sz="1200" dirty="0"/>
              <a:t>, et. al. Towards Federated Learning at Scale: System Design (https://arxiv.org/pdf/1902.01046.pdf)</a:t>
            </a:r>
            <a:endParaRPr lang="zh-TW" altLang="en-US" sz="1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11" y="2601784"/>
            <a:ext cx="7153602" cy="37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23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Federated</a:t>
            </a:r>
            <a:r>
              <a:rPr lang="zh-TW" altLang="en-US" dirty="0"/>
              <a:t> </a:t>
            </a:r>
            <a:r>
              <a:rPr lang="en-US" altLang="zh-TW" dirty="0"/>
              <a:t>Learning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Medical</a:t>
            </a:r>
            <a:r>
              <a:rPr lang="zh-TW" altLang="en-US" dirty="0"/>
              <a:t> </a:t>
            </a:r>
            <a:r>
              <a:rPr lang="en-US" altLang="zh-TW" dirty="0"/>
              <a:t>Use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119</a:t>
            </a:fld>
            <a:endParaRPr lang="zh-TW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57200" y="1975104"/>
            <a:ext cx="8366760" cy="1433344"/>
          </a:xfrm>
          <a:prstGeom prst="rect">
            <a:avLst/>
          </a:prstGeom>
        </p:spPr>
        <p:txBody>
          <a:bodyPr vert="horz" lIns="91425" tIns="91425" rIns="91425" bIns="91425" rtlCol="0">
            <a:norm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/>
              <a:t>We</a:t>
            </a:r>
            <a:r>
              <a:rPr lang="zh-TW" altLang="en-US" sz="2400" dirty="0"/>
              <a:t> </a:t>
            </a:r>
            <a:r>
              <a:rPr lang="en-US" altLang="zh-TW" sz="2400" dirty="0"/>
              <a:t>think</a:t>
            </a:r>
            <a:r>
              <a:rPr lang="zh-TW" altLang="en-US" sz="2400" dirty="0"/>
              <a:t> </a:t>
            </a:r>
            <a:r>
              <a:rPr lang="en-US" altLang="zh-TW" sz="2400" dirty="0"/>
              <a:t>that</a:t>
            </a:r>
            <a:r>
              <a:rPr lang="zh-TW" altLang="en-US" sz="2400" dirty="0"/>
              <a:t> </a:t>
            </a:r>
            <a:r>
              <a:rPr lang="en-US" altLang="zh-TW" sz="2400" dirty="0"/>
              <a:t>it</a:t>
            </a:r>
            <a:r>
              <a:rPr lang="zh-TW" altLang="en-US" sz="2400" dirty="0"/>
              <a:t> </a:t>
            </a:r>
            <a:r>
              <a:rPr lang="en-US" altLang="zh-TW" sz="2400" dirty="0"/>
              <a:t>makes</a:t>
            </a:r>
            <a:r>
              <a:rPr lang="zh-TW" altLang="en-US" sz="2400" dirty="0"/>
              <a:t> </a:t>
            </a:r>
            <a:r>
              <a:rPr lang="en-US" altLang="zh-TW" sz="2400" dirty="0"/>
              <a:t>sense,</a:t>
            </a:r>
            <a:r>
              <a:rPr lang="zh-TW" altLang="en-US" sz="2400" dirty="0"/>
              <a:t> </a:t>
            </a:r>
            <a:r>
              <a:rPr lang="en-US" altLang="zh-TW" sz="2400" dirty="0"/>
              <a:t>but</a:t>
            </a:r>
            <a:r>
              <a:rPr lang="zh-TW" altLang="en-US" sz="2400" dirty="0"/>
              <a:t> </a:t>
            </a:r>
            <a:r>
              <a:rPr lang="en-US" altLang="zh-TW" sz="2400" dirty="0"/>
              <a:t>need</a:t>
            </a:r>
            <a:r>
              <a:rPr lang="zh-TW" altLang="en-US" sz="2400" dirty="0"/>
              <a:t> </a:t>
            </a:r>
            <a:r>
              <a:rPr lang="en-US" altLang="zh-TW" sz="2400" dirty="0"/>
              <a:t>to</a:t>
            </a:r>
            <a:r>
              <a:rPr lang="zh-TW" altLang="en-US" sz="2400" dirty="0"/>
              <a:t> </a:t>
            </a:r>
            <a:r>
              <a:rPr lang="en-US" altLang="zh-TW" sz="2400" dirty="0"/>
              <a:t>pay</a:t>
            </a:r>
            <a:r>
              <a:rPr lang="zh-TW" altLang="en-US" sz="2400" dirty="0"/>
              <a:t> </a:t>
            </a:r>
            <a:r>
              <a:rPr lang="en-US" altLang="zh-TW" sz="2400" dirty="0"/>
              <a:t>extra</a:t>
            </a:r>
            <a:r>
              <a:rPr lang="zh-TW" altLang="en-US" sz="2400" dirty="0"/>
              <a:t> </a:t>
            </a:r>
            <a:r>
              <a:rPr lang="en-US" altLang="zh-TW" sz="2400" dirty="0"/>
              <a:t>attention</a:t>
            </a:r>
            <a:r>
              <a:rPr lang="zh-TW" altLang="en-US" sz="2400" dirty="0"/>
              <a:t> </a:t>
            </a:r>
            <a:r>
              <a:rPr lang="en-US" altLang="zh-TW" sz="2400" dirty="0"/>
              <a:t>to</a:t>
            </a:r>
            <a:r>
              <a:rPr lang="zh-TW" altLang="en-US" sz="2400" dirty="0"/>
              <a:t> </a:t>
            </a:r>
            <a:r>
              <a:rPr lang="en-US" altLang="zh-TW" sz="2400" dirty="0"/>
              <a:t>security</a:t>
            </a:r>
            <a:r>
              <a:rPr lang="zh-TW" altLang="en-US" sz="2400" dirty="0"/>
              <a:t> </a:t>
            </a:r>
            <a:r>
              <a:rPr lang="en-US" altLang="zh-TW" sz="2400" dirty="0"/>
              <a:t>and</a:t>
            </a:r>
            <a:r>
              <a:rPr lang="zh-TW" altLang="en-US" sz="2400" dirty="0"/>
              <a:t> </a:t>
            </a:r>
            <a:r>
              <a:rPr lang="en-US" altLang="zh-TW" sz="2400" dirty="0"/>
              <a:t>privacy!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/>
              <a:t>Ongoing</a:t>
            </a:r>
            <a:r>
              <a:rPr lang="zh-TW" altLang="en-US" sz="2400" dirty="0"/>
              <a:t> </a:t>
            </a:r>
            <a:r>
              <a:rPr lang="en-US" altLang="zh-TW" sz="2400" dirty="0"/>
              <a:t>research</a:t>
            </a:r>
            <a:r>
              <a:rPr lang="zh-TW" altLang="en-US" sz="2400" dirty="0"/>
              <a:t> </a:t>
            </a:r>
            <a:r>
              <a:rPr lang="en-US" altLang="zh-TW" sz="2400" dirty="0"/>
              <a:t>activities</a:t>
            </a:r>
          </a:p>
        </p:txBody>
      </p:sp>
      <p:pic>
        <p:nvPicPr>
          <p:cNvPr id="6" name="Google Shape;140;p26"/>
          <p:cNvPicPr preferRelativeResize="0"/>
          <p:nvPr/>
        </p:nvPicPr>
        <p:blipFill rotWithShape="1">
          <a:blip r:embed="rId2">
            <a:alphaModFix/>
          </a:blip>
          <a:srcRect l="33730"/>
          <a:stretch/>
        </p:blipFill>
        <p:spPr>
          <a:xfrm>
            <a:off x="669712" y="3602736"/>
            <a:ext cx="7804576" cy="2287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14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Another Example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2060848"/>
            <a:ext cx="5626968" cy="172819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400" dirty="0"/>
              <a:t>’80</a:t>
            </a:r>
            <a:r>
              <a:rPr lang="zh-TW" altLang="en-US" sz="2400" dirty="0"/>
              <a:t>年代末期，日本的第五代電腦計畫，砸大錢</a:t>
            </a:r>
            <a:r>
              <a:rPr lang="zh-TW" altLang="en-US" sz="2400" b="1" dirty="0">
                <a:solidFill>
                  <a:srgbClr val="0000FF"/>
                </a:solidFill>
              </a:rPr>
              <a:t>嘗試以大量平行處理加速當時用以</a:t>
            </a:r>
            <a:r>
              <a:rPr lang="en-US" altLang="zh-TW" sz="2400" b="1" dirty="0">
                <a:solidFill>
                  <a:srgbClr val="0000FF"/>
                </a:solidFill>
              </a:rPr>
              <a:t>Prolog</a:t>
            </a:r>
            <a:r>
              <a:rPr lang="zh-TW" altLang="en-US" sz="2400" b="1" dirty="0">
                <a:solidFill>
                  <a:srgbClr val="0000FF"/>
                </a:solidFill>
              </a:rPr>
              <a:t>程式開發的專家系統</a:t>
            </a:r>
            <a:r>
              <a:rPr lang="zh-TW" altLang="en-US" sz="2400" dirty="0"/>
              <a:t>，但結果被認為是重大挫敗</a:t>
            </a:r>
            <a:r>
              <a:rPr lang="en-US" altLang="zh-TW" sz="2400" dirty="0"/>
              <a:t>…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12</a:t>
            </a:fld>
            <a:endParaRPr lang="zh-TW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52170" y="4689533"/>
            <a:ext cx="2019368" cy="151452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789040"/>
            <a:ext cx="3600400" cy="2523810"/>
          </a:xfrm>
          <a:prstGeom prst="rect">
            <a:avLst/>
          </a:prstGeom>
        </p:spPr>
      </p:pic>
      <p:pic>
        <p:nvPicPr>
          <p:cNvPr id="1030" name="Picture 6" descr="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2" y="2043344"/>
            <a:ext cx="1525028" cy="23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611560" y="6441380"/>
            <a:ext cx="5184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(Source) </a:t>
            </a:r>
            <a:r>
              <a:rPr lang="zh-TW" altLang="en-US" sz="1400" dirty="0"/>
              <a:t>http://www.amzi.com/distribution/files/xsip_book.pdf</a:t>
            </a:r>
          </a:p>
        </p:txBody>
      </p:sp>
    </p:spTree>
    <p:extLst>
      <p:ext uri="{BB962C8B-B14F-4D97-AF65-F5344CB8AC3E}">
        <p14:creationId xmlns:p14="http://schemas.microsoft.com/office/powerpoint/2010/main" val="97306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9ECCA0-C4E4-467E-BF01-5AD63748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越來越重要的新興議題與開源社群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CBB63D-E2D5-4E2F-9A21-6723F9A9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5" y="2943173"/>
            <a:ext cx="8064896" cy="324482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0E0C2-442F-4B2B-A0EC-0DF34C5B77F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120</a:t>
            </a:fld>
            <a:endParaRPr lang="zh-TW" altLang="zh-TW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49663A5-DFA2-4A6D-AE6F-EE99DE516177}"/>
              </a:ext>
            </a:extLst>
          </p:cNvPr>
          <p:cNvSpPr/>
          <p:nvPr/>
        </p:nvSpPr>
        <p:spPr>
          <a:xfrm>
            <a:off x="2699792" y="2090366"/>
            <a:ext cx="398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https://www.openmined.org/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28309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79551-DECA-4382-9D68-D745C984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OpenMined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1F41F2-6197-4E92-A125-2F2A57A50E40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121</a:t>
            </a:fld>
            <a:endParaRPr lang="zh-TW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47A03A-A31E-4DA7-BAEB-E69A22D0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68" y="2174313"/>
            <a:ext cx="8746611" cy="34926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14BC9F1-E931-4FEB-90DE-702AC7EE0645}"/>
              </a:ext>
            </a:extLst>
          </p:cNvPr>
          <p:cNvSpPr/>
          <p:nvPr/>
        </p:nvSpPr>
        <p:spPr>
          <a:xfrm>
            <a:off x="2843808" y="6237312"/>
            <a:ext cx="398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https://www.openmined.org/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969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6980D-19F9-414E-A8D6-F35E7C7F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資料不離場 </a:t>
            </a:r>
            <a:r>
              <a:rPr lang="en-US" altLang="zh-TW" sz="3200" dirty="0"/>
              <a:t>Remote Execution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BFD20-55F3-4415-8DB1-330D890128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122</a:t>
            </a:fld>
            <a:endParaRPr lang="zh-TW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43B874F-F34A-4A10-A5E1-2B049B6F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1986757"/>
            <a:ext cx="8522196" cy="43457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4B9CE7-C976-4D2B-9101-7463A29EAA89}"/>
              </a:ext>
            </a:extLst>
          </p:cNvPr>
          <p:cNvSpPr/>
          <p:nvPr/>
        </p:nvSpPr>
        <p:spPr>
          <a:xfrm>
            <a:off x="2843808" y="6237312"/>
            <a:ext cx="398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https://www.openmined.org/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0306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6980D-19F9-414E-A8D6-F35E7C7F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計算者不知道 </a:t>
            </a:r>
            <a:r>
              <a:rPr lang="en-US" altLang="zh-TW" sz="3200" dirty="0"/>
              <a:t>Encryption Computation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BFD20-55F3-4415-8DB1-330D890128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123</a:t>
            </a:fld>
            <a:endParaRPr lang="zh-TW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25CDF81-24D3-4B07-ABCF-DE408970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8840"/>
            <a:ext cx="8748464" cy="417265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952A8-43C2-4E6C-BF96-FDACB932C321}"/>
              </a:ext>
            </a:extLst>
          </p:cNvPr>
          <p:cNvSpPr/>
          <p:nvPr/>
        </p:nvSpPr>
        <p:spPr>
          <a:xfrm>
            <a:off x="2843808" y="6237312"/>
            <a:ext cx="398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https://www.openmined.org/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7830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6980D-19F9-414E-A8D6-F35E7C7FC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防範逆向工程 </a:t>
            </a:r>
            <a:r>
              <a:rPr lang="en-US" altLang="zh-TW" sz="3200" dirty="0"/>
              <a:t>Differential Privacy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FBFD20-55F3-4415-8DB1-330D8901289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124</a:t>
            </a:fld>
            <a:endParaRPr lang="zh-TW" altLang="zh-TW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C031E4-F8DA-4B83-A499-5EA45A115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28497"/>
            <a:ext cx="8063880" cy="46667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2E7D15-15F3-4F9A-85B2-E16CC58E3A91}"/>
              </a:ext>
            </a:extLst>
          </p:cNvPr>
          <p:cNvSpPr/>
          <p:nvPr/>
        </p:nvSpPr>
        <p:spPr>
          <a:xfrm>
            <a:off x="2843808" y="6237312"/>
            <a:ext cx="398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https://www.openmined.org/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23510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D440A8-C611-452E-BB45-D730B94F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Which Privacy Preserving Method to Use?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46782E-9F09-4D55-A3E8-46773C8C003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125</a:t>
            </a:fld>
            <a:endParaRPr lang="zh-TW" altLang="zh-TW"/>
          </a:p>
        </p:txBody>
      </p:sp>
      <p:pic>
        <p:nvPicPr>
          <p:cNvPr id="1026" name="Picture 2" descr="https://miro.medium.com/max/4973/1*gAdwWoADvl-354oKAeMRxw.png">
            <a:extLst>
              <a:ext uri="{FF2B5EF4-FFF2-40B4-BE49-F238E27FC236}">
                <a16:creationId xmlns:a16="http://schemas.microsoft.com/office/drawing/2014/main" id="{34D89460-90C5-43F0-A007-DBEEB3A6F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13" y="2037453"/>
            <a:ext cx="7837512" cy="42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339161E-584E-418E-881A-B27DC9D76327}"/>
              </a:ext>
            </a:extLst>
          </p:cNvPr>
          <p:cNvSpPr/>
          <p:nvPr/>
        </p:nvSpPr>
        <p:spPr>
          <a:xfrm>
            <a:off x="481468" y="6453336"/>
            <a:ext cx="84830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100" dirty="0"/>
              <a:t>https://medium.com/privacy-preserving-natural-language-processing/which-privacy-preserving-method-should-i-use-b9f0dc41cc46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706751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1340768"/>
            <a:ext cx="7772400" cy="4824536"/>
          </a:xfrm>
        </p:spPr>
        <p:txBody>
          <a:bodyPr/>
          <a:lstStyle/>
          <a:p>
            <a:pPr algn="ctr" eaLnBrk="1" hangingPunct="1"/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</a:rPr>
              <a:t>大部分的資安機制都伴隨著</a:t>
            </a:r>
            <a:b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  <a:t>1. </a:t>
            </a: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</a:rPr>
              <a:t>複雜化的基礎建設</a:t>
            </a:r>
            <a:b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  <a:t>2. </a:t>
            </a: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</a:rPr>
              <a:t>大幅增加的計算量</a:t>
            </a:r>
            <a:b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  <a:t>3. </a:t>
            </a: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</a:rPr>
              <a:t>影響效能</a:t>
            </a:r>
            <a: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  <a:t>/</a:t>
            </a: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</a:rPr>
              <a:t>使用經驗</a:t>
            </a:r>
            <a:b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cap="none" dirty="0">
                <a:solidFill>
                  <a:srgbClr val="C00000"/>
                </a:solidFill>
                <a:ea typeface="標楷體" pitchFamily="65" charset="-120"/>
              </a:rPr>
              <a:t>需要懂系統的資安專家</a:t>
            </a: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zh-TW" altLang="en-US" cap="none" dirty="0">
                <a:solidFill>
                  <a:srgbClr val="C00000"/>
                </a:solidFill>
                <a:ea typeface="標楷體" pitchFamily="65" charset="-120"/>
              </a:rPr>
              <a:t>針對應用情境優化的系統架構</a:t>
            </a:r>
            <a:endParaRPr lang="en-US" altLang="zh-TW" cap="none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126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88383560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772400" cy="1872208"/>
          </a:xfrm>
        </p:spPr>
        <p:txBody>
          <a:bodyPr/>
          <a:lstStyle/>
          <a:p>
            <a:pPr algn="ctr" eaLnBrk="1" hangingPunct="1"/>
            <a: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  <a:t>Edge AI</a:t>
            </a:r>
            <a:r>
              <a:rPr lang="zh-CN" altLang="en-US" cap="none" dirty="0">
                <a:solidFill>
                  <a:srgbClr val="0000FF"/>
                </a:solidFill>
                <a:ea typeface="標楷體" pitchFamily="65" charset="-120"/>
              </a:rPr>
              <a:t>應用重視</a:t>
            </a:r>
            <a:br>
              <a:rPr lang="en-US" altLang="zh-CN" cap="none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CN" altLang="en-US" cap="none" dirty="0">
                <a:solidFill>
                  <a:srgbClr val="0000FF"/>
                </a:solidFill>
                <a:ea typeface="標楷體" pitchFamily="65" charset="-120"/>
              </a:rPr>
              <a:t>效率</a:t>
            </a: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</a:rPr>
              <a:t>和反應速度</a:t>
            </a:r>
            <a:endParaRPr lang="en-US" altLang="zh-TW" cap="none" dirty="0">
              <a:solidFill>
                <a:srgbClr val="0000FF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127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2811270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無所不在的</a:t>
            </a:r>
            <a:r>
              <a:rPr lang="en-US" altLang="zh-TW" dirty="0"/>
              <a:t>AI</a:t>
            </a:r>
            <a:r>
              <a:rPr lang="zh-TW" altLang="en-US" dirty="0"/>
              <a:t>系統 </a:t>
            </a:r>
            <a:r>
              <a:rPr lang="en-US" altLang="zh-TW" dirty="0"/>
              <a:t>(Intel’s Vision)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5" y="1988840"/>
            <a:ext cx="8495209" cy="412529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5043" y="6499488"/>
            <a:ext cx="79928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http://iprcorp.com/wp-content/uploads/2017/08/The-Intelligent-Cloud-How-AI-is-changing-the-face-of-Cloud-Computing.pdf</a:t>
            </a:r>
          </a:p>
        </p:txBody>
      </p:sp>
    </p:spTree>
    <p:extLst>
      <p:ext uri="{BB962C8B-B14F-4D97-AF65-F5344CB8AC3E}">
        <p14:creationId xmlns:p14="http://schemas.microsoft.com/office/powerpoint/2010/main" val="36563734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Edge TPU Dev Boards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129</a:t>
            </a:fld>
            <a:endParaRPr lang="zh-TW" altLang="zh-TW"/>
          </a:p>
        </p:txBody>
      </p:sp>
      <p:pic>
        <p:nvPicPr>
          <p:cNvPr id="5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99592" y="1916628"/>
            <a:ext cx="3031418" cy="458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094" y="2084519"/>
            <a:ext cx="3643531" cy="44203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5736" y="6541155"/>
            <a:ext cx="4131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/>
              <a:t>https://aiyprojects.withgoogle.com/edge-tpu</a:t>
            </a:r>
          </a:p>
        </p:txBody>
      </p:sp>
    </p:spTree>
    <p:extLst>
      <p:ext uri="{BB962C8B-B14F-4D97-AF65-F5344CB8AC3E}">
        <p14:creationId xmlns:p14="http://schemas.microsoft.com/office/powerpoint/2010/main" val="394646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打造會下棋的電腦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2068249"/>
            <a:ext cx="4618856" cy="453650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/>
              <a:t>IBM</a:t>
            </a:r>
            <a:r>
              <a:rPr lang="zh-TW" altLang="en-US" sz="2800" dirty="0"/>
              <a:t>花了七年時間，打造了專門用來下西洋棋的</a:t>
            </a:r>
            <a:r>
              <a:rPr lang="en-US" altLang="zh-TW" sz="2800" dirty="0"/>
              <a:t>Deep Blue</a:t>
            </a:r>
            <a:r>
              <a:rPr lang="zh-TW" altLang="en-US" sz="2800" dirty="0"/>
              <a:t>，在</a:t>
            </a:r>
            <a:r>
              <a:rPr lang="en-US" altLang="zh-TW" sz="2800" dirty="0"/>
              <a:t>1996</a:t>
            </a:r>
            <a:r>
              <a:rPr lang="zh-TW" altLang="en-US" sz="2800" dirty="0"/>
              <a:t>年打敗了棋王</a:t>
            </a:r>
            <a:r>
              <a:rPr lang="en-US" altLang="zh-TW" sz="2800" dirty="0"/>
              <a:t>Kasparov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TW" sz="2800" b="1" dirty="0">
              <a:solidFill>
                <a:srgbClr val="0070C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800" b="1" dirty="0">
                <a:solidFill>
                  <a:srgbClr val="0000FF"/>
                </a:solidFill>
              </a:rPr>
              <a:t>30</a:t>
            </a:r>
            <a:r>
              <a:rPr lang="zh-TW" altLang="en-US" sz="2800" b="1" dirty="0">
                <a:solidFill>
                  <a:srgbClr val="0000FF"/>
                </a:solidFill>
              </a:rPr>
              <a:t>台電腦所構成的系統，加裝了</a:t>
            </a:r>
            <a:r>
              <a:rPr lang="en-US" altLang="zh-TW" sz="2800" b="1" dirty="0">
                <a:solidFill>
                  <a:srgbClr val="0000FF"/>
                </a:solidFill>
              </a:rPr>
              <a:t>480</a:t>
            </a:r>
            <a:r>
              <a:rPr lang="zh-TW" altLang="en-US" sz="2800" b="1" dirty="0">
                <a:solidFill>
                  <a:srgbClr val="0000FF"/>
                </a:solidFill>
              </a:rPr>
              <a:t>顆專門加速重要運算的晶片</a:t>
            </a:r>
            <a:endParaRPr lang="en-US" altLang="zh-TW" sz="2800" b="1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</a:t>
            </a:fld>
            <a:endParaRPr lang="zh-TW" altLang="zh-TW"/>
          </a:p>
        </p:txBody>
      </p:sp>
      <p:sp>
        <p:nvSpPr>
          <p:cNvPr id="5" name="矩形 4"/>
          <p:cNvSpPr/>
          <p:nvPr/>
        </p:nvSpPr>
        <p:spPr>
          <a:xfrm>
            <a:off x="5199560" y="5497958"/>
            <a:ext cx="3198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i="1" dirty="0">
                <a:solidFill>
                  <a:srgbClr val="222222"/>
                </a:solidFill>
                <a:latin typeface="Arial" panose="020B0604020202020204" pitchFamily="34" charset="0"/>
              </a:rPr>
              <a:t>Deep Blue, </a:t>
            </a:r>
          </a:p>
          <a:p>
            <a:pPr algn="ctr"/>
            <a:r>
              <a:rPr lang="en-US" altLang="zh-TW" sz="1600" i="1" dirty="0">
                <a:solidFill>
                  <a:srgbClr val="222222"/>
                </a:solidFill>
                <a:latin typeface="Arial" panose="020B0604020202020204" pitchFamily="34" charset="0"/>
              </a:rPr>
              <a:t>at the Computer History Museum</a:t>
            </a:r>
            <a:endParaRPr lang="zh-TW" altLang="en-US" sz="1600" i="1" dirty="0"/>
          </a:p>
        </p:txBody>
      </p:sp>
      <p:sp>
        <p:nvSpPr>
          <p:cNvPr id="7" name="矩形 6"/>
          <p:cNvSpPr/>
          <p:nvPr/>
        </p:nvSpPr>
        <p:spPr>
          <a:xfrm>
            <a:off x="6084168" y="6163261"/>
            <a:ext cx="1833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222222"/>
                </a:solidFill>
                <a:latin typeface="Arial" panose="020B0604020202020204" pitchFamily="34" charset="0"/>
              </a:rPr>
              <a:t>Source: Wikipedia</a:t>
            </a:r>
            <a:endParaRPr lang="zh-TW" altLang="en-US" sz="1600" dirty="0"/>
          </a:p>
        </p:txBody>
      </p:sp>
      <p:pic>
        <p:nvPicPr>
          <p:cNvPr id="5122" name="Picture 2" descr="https://upload.wikimedia.org/wikipedia/commons/b/be/Deep_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488" y="2068249"/>
            <a:ext cx="2228652" cy="334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40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C6E4FF-3E06-C746-86FD-967D356C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EfficientNet-EdgeTPU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CBBB49-7D27-0043-AD98-19B893A9D31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130</a:t>
            </a:fld>
            <a:endParaRPr lang="zh-TW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01EFB3-DD3E-BD40-AFA7-D16AEA0C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53673"/>
            <a:ext cx="5760640" cy="43788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E64D56F-9C38-2444-9C8B-1A4F07153409}"/>
              </a:ext>
            </a:extLst>
          </p:cNvPr>
          <p:cNvSpPr/>
          <p:nvPr/>
        </p:nvSpPr>
        <p:spPr>
          <a:xfrm>
            <a:off x="1296119" y="6417710"/>
            <a:ext cx="6551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https://ai.googleblog.com/2019/08/efficientnet-edgetpu-creating.html</a:t>
            </a:r>
          </a:p>
        </p:txBody>
      </p:sp>
    </p:spTree>
    <p:extLst>
      <p:ext uri="{BB962C8B-B14F-4D97-AF65-F5344CB8AC3E}">
        <p14:creationId xmlns:p14="http://schemas.microsoft.com/office/powerpoint/2010/main" val="15341485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FPGA</a:t>
            </a:r>
            <a:r>
              <a:rPr lang="zh-TW" altLang="en-US" dirty="0"/>
              <a:t> </a:t>
            </a:r>
            <a:r>
              <a:rPr lang="en-US" altLang="zh-TW" dirty="0"/>
              <a:t>for Deep Learning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131</a:t>
            </a:fld>
            <a:endParaRPr lang="zh-TW" altLang="zh-TW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539552" y="1844824"/>
            <a:ext cx="8280920" cy="2664296"/>
          </a:xfrm>
          <a:prstGeom prst="rect">
            <a:avLst/>
          </a:prstGeom>
        </p:spPr>
        <p:txBody>
          <a:bodyPr vert="horz" lIns="91425" tIns="91425" rIns="91425" bIns="91425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TW" sz="2400" dirty="0"/>
              <a:t>Intel tries to put FPGA next to the CPU to accelerate CNN</a:t>
            </a:r>
          </a:p>
          <a:p>
            <a:pPr>
              <a:lnSpc>
                <a:spcPct val="110000"/>
              </a:lnSpc>
            </a:pPr>
            <a:r>
              <a:rPr lang="en-US" altLang="zh-TW" sz="2400" dirty="0"/>
              <a:t>Microsoft accelerate CNN with soft DPU on FPGA</a:t>
            </a:r>
          </a:p>
          <a:p>
            <a:pPr lvl="1">
              <a:lnSpc>
                <a:spcPct val="110000"/>
              </a:lnSpc>
            </a:pPr>
            <a:r>
              <a:rPr lang="en-US" altLang="zh-TW" sz="2000" b="1" dirty="0">
                <a:solidFill>
                  <a:srgbClr val="C00000"/>
                </a:solidFill>
              </a:rPr>
              <a:t>Highly customized, narrow-precision data types that increase performance without real losses in model accuracy</a:t>
            </a:r>
          </a:p>
          <a:p>
            <a:pPr lvl="1">
              <a:lnSpc>
                <a:spcPct val="110000"/>
              </a:lnSpc>
            </a:pPr>
            <a:r>
              <a:rPr lang="en-US" altLang="zh-TW" sz="2000" dirty="0"/>
              <a:t>Quickly incorporate research innovations into the hardware platform quickly (typically a few weeks)</a:t>
            </a:r>
          </a:p>
          <a:p>
            <a:pPr lvl="1">
              <a:lnSpc>
                <a:spcPct val="110000"/>
              </a:lnSpc>
            </a:pPr>
            <a:r>
              <a:rPr lang="en-US" altLang="zh-TW" sz="2000" b="1" dirty="0">
                <a:solidFill>
                  <a:srgbClr val="0000FF"/>
                </a:solidFill>
              </a:rPr>
              <a:t>~40 TFLOPS </a:t>
            </a:r>
            <a:r>
              <a:rPr lang="en-US" altLang="zh-TW" sz="2000" dirty="0"/>
              <a:t>for DNN on </a:t>
            </a:r>
            <a:r>
              <a:rPr lang="en-US" altLang="zh-TW" sz="2000" dirty="0" err="1"/>
              <a:t>Stratix</a:t>
            </a:r>
            <a:r>
              <a:rPr lang="en-US" altLang="zh-TW" sz="2000" dirty="0"/>
              <a:t> 10</a:t>
            </a:r>
          </a:p>
        </p:txBody>
      </p:sp>
      <p:sp>
        <p:nvSpPr>
          <p:cNvPr id="7" name="矩形 6"/>
          <p:cNvSpPr/>
          <p:nvPr/>
        </p:nvSpPr>
        <p:spPr>
          <a:xfrm>
            <a:off x="1259632" y="6453336"/>
            <a:ext cx="76328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https://www.microsoft.com/en-us/research/blog/microsoft-unveils-project-brainwave/</a:t>
            </a:r>
          </a:p>
        </p:txBody>
      </p:sp>
      <p:pic>
        <p:nvPicPr>
          <p:cNvPr id="8" name="Picture 4" descr="Hot Chips Stratix 10 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663063"/>
            <a:ext cx="3679404" cy="142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ntel Stratix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581128"/>
            <a:ext cx="237626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396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276872"/>
            <a:ext cx="7772400" cy="2304256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</a:rPr>
              <a:t>如何為</a:t>
            </a:r>
            <a: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  <a:t>TPU/FPGA/…</a:t>
            </a: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</a:rPr>
              <a:t>等平台找到</a:t>
            </a:r>
            <a:b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</a:rPr>
              <a:t>最佳的</a:t>
            </a:r>
            <a: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  <a:t>DNN?</a:t>
            </a:r>
            <a:br>
              <a:rPr lang="en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en-US" altLang="zh-TW" dirty="0">
                <a:solidFill>
                  <a:srgbClr val="C00000"/>
                </a:solidFill>
                <a:ea typeface="標楷體" pitchFamily="65" charset="-120"/>
              </a:rPr>
              <a:t>Answer: </a:t>
            </a:r>
            <a:r>
              <a:rPr lang="zh-TW" altLang="en-US" dirty="0">
                <a:solidFill>
                  <a:srgbClr val="C00000"/>
                </a:solidFill>
                <a:ea typeface="標楷體" pitchFamily="65" charset="-120"/>
              </a:rPr>
              <a:t>自動化工具</a:t>
            </a:r>
            <a:endParaRPr lang="en-US" altLang="zh-TW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132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53853737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</a:t>
            </a:r>
            <a:r>
              <a:rPr lang="zh-TW" altLang="en-US" dirty="0"/>
              <a:t> </a:t>
            </a:r>
            <a:r>
              <a:rPr lang="en-US" altLang="zh-TW" dirty="0"/>
              <a:t>Architecture</a:t>
            </a:r>
            <a:r>
              <a:rPr lang="zh-TW" altLang="en-US" dirty="0"/>
              <a:t> </a:t>
            </a:r>
            <a:r>
              <a:rPr lang="en-US" altLang="zh-TW" dirty="0"/>
              <a:t>Search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133</a:t>
            </a:fld>
            <a:endParaRPr lang="zh-TW" altLang="zh-TW"/>
          </a:p>
        </p:txBody>
      </p:sp>
      <p:sp>
        <p:nvSpPr>
          <p:cNvPr id="5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2123575"/>
            <a:ext cx="8520600" cy="1089401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 marL="457200" indent="-317500">
              <a:spcAft>
                <a:spcPts val="0"/>
              </a:spcAft>
              <a:buSzPts val="1400"/>
              <a:buChar char="●"/>
            </a:pPr>
            <a:r>
              <a:rPr lang="en-US" altLang="zh-TW" sz="2400" dirty="0"/>
              <a:t>Neural Architecture Search (</a:t>
            </a:r>
            <a:r>
              <a:rPr lang="en-US" altLang="zh-TW" sz="2400" b="1" dirty="0">
                <a:solidFill>
                  <a:srgbClr val="0000FF"/>
                </a:solidFill>
              </a:rPr>
              <a:t>NAS</a:t>
            </a:r>
            <a:r>
              <a:rPr lang="en-US" altLang="zh-TW" sz="2400" dirty="0"/>
              <a:t>) is a technique of automatic finding a good architecture on specific applications/datasets.</a:t>
            </a:r>
            <a:endParaRPr sz="24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559" y="3637327"/>
            <a:ext cx="7945065" cy="23119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443759" y="6196176"/>
            <a:ext cx="85792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err="1"/>
              <a:t>Elsken</a:t>
            </a:r>
            <a:r>
              <a:rPr lang="zh-TW" altLang="en-US" sz="1400" dirty="0"/>
              <a:t> </a:t>
            </a:r>
            <a:r>
              <a:rPr lang="en-US" altLang="zh-TW" sz="1400" dirty="0"/>
              <a:t>et.</a:t>
            </a:r>
            <a:r>
              <a:rPr lang="zh-TW" altLang="en-US" sz="1400" dirty="0"/>
              <a:t> </a:t>
            </a:r>
            <a:r>
              <a:rPr lang="en-US" altLang="zh-TW" sz="1400" dirty="0"/>
              <a:t>al.</a:t>
            </a:r>
            <a:r>
              <a:rPr lang="zh-TW" altLang="en-US" sz="1400" dirty="0"/>
              <a:t> </a:t>
            </a:r>
            <a:r>
              <a:rPr lang="en-US" altLang="zh-TW" sz="1400" dirty="0"/>
              <a:t>Neural Architecture Search : A Survey</a:t>
            </a:r>
            <a:r>
              <a:rPr lang="zh-TW" altLang="en-US" sz="1400" dirty="0"/>
              <a:t> </a:t>
            </a:r>
            <a:r>
              <a:rPr lang="en-US" altLang="zh-TW" sz="1400" dirty="0"/>
              <a:t>Journal of Machine Learning Research 20 (2019) 1-21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46203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Architecture Search (Google)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134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09" y="2225139"/>
            <a:ext cx="7641382" cy="35814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1560" y="6093296"/>
            <a:ext cx="80648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Barret </a:t>
            </a:r>
            <a:r>
              <a:rPr lang="en-US" altLang="zh-TW" sz="1400" dirty="0" err="1"/>
              <a:t>Zoph</a:t>
            </a:r>
            <a:r>
              <a:rPr lang="en-US" altLang="zh-TW" sz="1400" dirty="0"/>
              <a:t> and </a:t>
            </a:r>
            <a:r>
              <a:rPr lang="en-US" altLang="zh-TW" sz="1400" dirty="0" err="1"/>
              <a:t>Quoc</a:t>
            </a:r>
            <a:r>
              <a:rPr lang="en-US" altLang="zh-TW" sz="1400" dirty="0"/>
              <a:t> V. Le, Neural Architecture Search with Reinforcement Learning, ICLR 2017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06819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NAS</a:t>
            </a:r>
            <a:r>
              <a:rPr lang="zh-TW" altLang="en-US" dirty="0"/>
              <a:t>的威力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135</a:t>
            </a:fld>
            <a:endParaRPr lang="zh-TW" altLang="zh-TW"/>
          </a:p>
        </p:txBody>
      </p:sp>
      <p:pic>
        <p:nvPicPr>
          <p:cNvPr id="5" name="Picture 4" descr="Ball chart reporting the Top-1 and Top-5 accuracy vs. computational complexity. Top-1 and Top-5 accuracy using only the center crop versus floating-point operations (FLOPs) required for a single forward pass are reported. The size of each ball corresponds to the model complexity. (a) Top-1; (b) Top-5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4" y="2276872"/>
            <a:ext cx="4319191" cy="42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036633" y="2276872"/>
            <a:ext cx="37946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自動找到人類難以設計的</a:t>
            </a:r>
            <a:br>
              <a:rPr lang="en-US" altLang="zh-TW" b="1" dirty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超大型類神經網路</a:t>
            </a:r>
            <a:r>
              <a:rPr lang="en-US" altLang="zh-TW" b="1" dirty="0" err="1">
                <a:solidFill>
                  <a:srgbClr val="0000FF"/>
                </a:solidFill>
                <a:latin typeface="+mn-lt"/>
                <a:ea typeface="+mn-ea"/>
              </a:rPr>
              <a:t>NASNet</a:t>
            </a:r>
            <a:endParaRPr lang="en-US" altLang="zh-TW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cxnSp>
        <p:nvCxnSpPr>
          <p:cNvPr id="8" name="直線單箭頭接點 7"/>
          <p:cNvCxnSpPr/>
          <p:nvPr/>
        </p:nvCxnSpPr>
        <p:spPr bwMode="auto">
          <a:xfrm flipH="1">
            <a:off x="4748300" y="2492896"/>
            <a:ext cx="32775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矩形 10"/>
          <p:cNvSpPr/>
          <p:nvPr/>
        </p:nvSpPr>
        <p:spPr>
          <a:xfrm>
            <a:off x="5035132" y="3699666"/>
            <a:ext cx="372409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C00000"/>
                </a:solidFill>
                <a:latin typeface="+mn-ea"/>
                <a:ea typeface="+mn-ea"/>
              </a:rPr>
              <a:t>但是效能真的是最好的嗎</a:t>
            </a:r>
            <a:r>
              <a:rPr lang="en-US" altLang="zh-TW" b="1" dirty="0">
                <a:solidFill>
                  <a:srgbClr val="C00000"/>
                </a:solidFill>
                <a:latin typeface="+mn-ea"/>
                <a:ea typeface="+mn-ea"/>
              </a:rPr>
              <a:t>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C00000"/>
                </a:solidFill>
                <a:latin typeface="+mn-ea"/>
                <a:ea typeface="+mn-ea"/>
              </a:rPr>
              <a:t>是否考慮硬體特性</a:t>
            </a:r>
            <a:r>
              <a:rPr lang="en-US" altLang="zh-TW" b="1" dirty="0">
                <a:solidFill>
                  <a:srgbClr val="C00000"/>
                </a:solidFill>
                <a:latin typeface="+mn-ea"/>
                <a:ea typeface="+mn-ea"/>
              </a:rPr>
              <a:t>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C00000"/>
                </a:solidFill>
                <a:latin typeface="+mn-ea"/>
                <a:ea typeface="+mn-ea"/>
              </a:rPr>
              <a:t>是否有將網路壓縮</a:t>
            </a:r>
            <a:r>
              <a:rPr lang="en-US" altLang="zh-TW" b="1" dirty="0">
                <a:solidFill>
                  <a:srgbClr val="C00000"/>
                </a:solidFill>
                <a:latin typeface="+mn-ea"/>
                <a:ea typeface="+mn-ea"/>
              </a:rPr>
              <a:t>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C00000"/>
                </a:solidFill>
                <a:latin typeface="+mn-ea"/>
                <a:ea typeface="+mn-ea"/>
              </a:rPr>
              <a:t>是否涵蓋各種拓樸</a:t>
            </a:r>
            <a:r>
              <a:rPr lang="en-US" altLang="zh-TW" b="1" dirty="0">
                <a:solidFill>
                  <a:srgbClr val="C00000"/>
                </a:solidFill>
                <a:latin typeface="+mn-ea"/>
                <a:ea typeface="+mn-ea"/>
              </a:rPr>
              <a:t>?</a:t>
            </a:r>
            <a:endParaRPr lang="en-US" altLang="zh-TW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6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C6E4FF-3E06-C746-86FD-967D356C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 err="1"/>
              <a:t>AutoML</a:t>
            </a:r>
            <a:r>
              <a:rPr kumimoji="1" lang="en" altLang="zh-TW" dirty="0"/>
              <a:t> Flow for </a:t>
            </a:r>
            <a:r>
              <a:rPr kumimoji="1" lang="en" altLang="zh-TW" dirty="0" err="1"/>
              <a:t>EfficientNet-EdgeTPU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CBBB49-7D27-0043-AD98-19B893A9D31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136</a:t>
            </a:fld>
            <a:endParaRPr lang="zh-TW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39CA5E-732B-C74B-8A7B-C0FD4115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34553"/>
            <a:ext cx="5430172" cy="47524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079678-7FC6-CE45-9524-17953680F3B3}"/>
              </a:ext>
            </a:extLst>
          </p:cNvPr>
          <p:cNvSpPr/>
          <p:nvPr/>
        </p:nvSpPr>
        <p:spPr>
          <a:xfrm>
            <a:off x="1296119" y="6417710"/>
            <a:ext cx="6551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https://ai.googleblog.com/2019/08/efficientnet-edgetpu-creating.html</a:t>
            </a:r>
          </a:p>
        </p:txBody>
      </p:sp>
    </p:spTree>
    <p:extLst>
      <p:ext uri="{BB962C8B-B14F-4D97-AF65-F5344CB8AC3E}">
        <p14:creationId xmlns:p14="http://schemas.microsoft.com/office/powerpoint/2010/main" val="25524658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C6E4FF-3E06-C746-86FD-967D356C1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EfficientNet-EdgeTPU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CBBB49-7D27-0043-AD98-19B893A9D31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137</a:t>
            </a:fld>
            <a:endParaRPr lang="zh-TW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01EFB3-DD3E-BD40-AFA7-D16AEA0C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53673"/>
            <a:ext cx="5760640" cy="43788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E64D56F-9C38-2444-9C8B-1A4F07153409}"/>
              </a:ext>
            </a:extLst>
          </p:cNvPr>
          <p:cNvSpPr/>
          <p:nvPr/>
        </p:nvSpPr>
        <p:spPr>
          <a:xfrm>
            <a:off x="1296119" y="6417710"/>
            <a:ext cx="65517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https://ai.googleblog.com/2019/08/efficientnet-edgetpu-creating.html</a:t>
            </a:r>
          </a:p>
        </p:txBody>
      </p:sp>
    </p:spTree>
    <p:extLst>
      <p:ext uri="{BB962C8B-B14F-4D97-AF65-F5344CB8AC3E}">
        <p14:creationId xmlns:p14="http://schemas.microsoft.com/office/powerpoint/2010/main" val="3045342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NAS for FPGA: </a:t>
            </a:r>
            <a:r>
              <a:rPr lang="zh-CN" altLang="en-US" dirty="0"/>
              <a:t>考量</a:t>
            </a:r>
            <a:r>
              <a:rPr lang="en-US" altLang="zh-CN" dirty="0"/>
              <a:t>FPGA</a:t>
            </a:r>
            <a:r>
              <a:rPr lang="zh-CN" altLang="en-US" dirty="0"/>
              <a:t>特性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138</a:t>
            </a:fld>
            <a:endParaRPr lang="zh-TW" altLang="zh-TW"/>
          </a:p>
        </p:txBody>
      </p:sp>
      <p:sp>
        <p:nvSpPr>
          <p:cNvPr id="6" name="矩形 5"/>
          <p:cNvSpPr/>
          <p:nvPr/>
        </p:nvSpPr>
        <p:spPr>
          <a:xfrm>
            <a:off x="323528" y="6165304"/>
            <a:ext cx="7920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000000"/>
                </a:solidFill>
                <a:latin typeface="Lucida Grande"/>
              </a:rPr>
              <a:t>Jiang et. al. Accuracy vs. Efficiency: Achieving Both through FPGA-Implementation Aware Neural Architecture Search. (</a:t>
            </a:r>
            <a:r>
              <a:rPr lang="en-US" altLang="zh-TW" sz="1200" b="1" dirty="0">
                <a:solidFill>
                  <a:srgbClr val="000000"/>
                </a:solidFill>
                <a:latin typeface="Lucida Grande"/>
                <a:hlinkClick r:id="rId2"/>
              </a:rPr>
              <a:t>https://arxiv.org/abs/1901.11211</a:t>
            </a:r>
            <a:r>
              <a:rPr lang="en-US" altLang="zh-TW" sz="1200" b="1" dirty="0">
                <a:solidFill>
                  <a:srgbClr val="000000"/>
                </a:solidFill>
                <a:latin typeface="Lucida Grande"/>
              </a:rPr>
              <a:t>) (DAC 2019)</a:t>
            </a:r>
            <a:endParaRPr lang="en-US" altLang="zh-TW" sz="1200" b="1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199" y="2060848"/>
            <a:ext cx="8229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Lucida Grande"/>
              </a:rPr>
              <a:t>Neural Architecture Search (NAS)</a:t>
            </a:r>
            <a:r>
              <a:rPr lang="en-US" altLang="zh-TW" sz="2800" b="1" dirty="0">
                <a:solidFill>
                  <a:srgbClr val="FF0000"/>
                </a:solidFill>
                <a:latin typeface="Lucida Grande"/>
              </a:rPr>
              <a:t> + </a:t>
            </a:r>
            <a:r>
              <a:rPr lang="en-US" altLang="zh-TW" b="1" dirty="0">
                <a:solidFill>
                  <a:srgbClr val="0000FF"/>
                </a:solidFill>
                <a:latin typeface="Lucida Grande"/>
                <a:sym typeface="Wingdings" panose="05000000000000000000" pitchFamily="2" charset="2"/>
              </a:rPr>
              <a:t>Chip Design</a:t>
            </a:r>
            <a:r>
              <a:rPr lang="en-US" altLang="zh-TW" b="1" dirty="0">
                <a:solidFill>
                  <a:srgbClr val="0000FF"/>
                </a:solidFill>
                <a:latin typeface="Lucida Grande"/>
              </a:rPr>
              <a:t> </a:t>
            </a:r>
            <a:endParaRPr lang="zh-TW" altLang="en-US" b="1" dirty="0">
              <a:solidFill>
                <a:srgbClr val="0000FF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06938"/>
            <a:ext cx="5634211" cy="34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504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軟硬協同</a:t>
            </a:r>
            <a:r>
              <a:rPr lang="en-US" altLang="zh-TW" dirty="0"/>
              <a:t>NAS</a:t>
            </a:r>
            <a:r>
              <a:rPr lang="zh-TW" altLang="en-US" dirty="0"/>
              <a:t>的關鍵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139</a:t>
            </a:fld>
            <a:endParaRPr lang="zh-TW" altLang="zh-TW"/>
          </a:p>
        </p:txBody>
      </p:sp>
      <p:sp>
        <p:nvSpPr>
          <p:cNvPr id="8" name="矩形 7"/>
          <p:cNvSpPr/>
          <p:nvPr/>
        </p:nvSpPr>
        <p:spPr>
          <a:xfrm>
            <a:off x="542602" y="3440904"/>
            <a:ext cx="2304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涵蓋各種網路結構的</a:t>
            </a:r>
            <a:r>
              <a:rPr lang="en-US" altLang="zh-TW" b="1" dirty="0">
                <a:solidFill>
                  <a:srgbClr val="0000FF"/>
                </a:solidFill>
                <a:latin typeface="+mn-lt"/>
                <a:ea typeface="+mn-ea"/>
              </a:rPr>
              <a:t>heuristics</a:t>
            </a:r>
          </a:p>
        </p:txBody>
      </p:sp>
      <p:sp>
        <p:nvSpPr>
          <p:cNvPr id="9" name="矩形 8"/>
          <p:cNvSpPr/>
          <p:nvPr/>
        </p:nvSpPr>
        <p:spPr>
          <a:xfrm>
            <a:off x="6721047" y="3933056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快速且精準的</a:t>
            </a:r>
            <a:br>
              <a:rPr lang="en-US" altLang="zh-TW" b="1" dirty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硬體合成與</a:t>
            </a:r>
            <a:br>
              <a:rPr lang="en-US" altLang="zh-TW" b="1" dirty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效能評估機制</a:t>
            </a:r>
            <a:endParaRPr lang="en-US" altLang="zh-TW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50882" y="2565786"/>
            <a:ext cx="20313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高效能的深度學習訓練</a:t>
            </a:r>
            <a:br>
              <a:rPr lang="en-US" altLang="zh-TW" b="1" dirty="0">
                <a:solidFill>
                  <a:srgbClr val="0000FF"/>
                </a:solidFill>
                <a:latin typeface="+mn-ea"/>
                <a:ea typeface="+mn-ea"/>
              </a:rPr>
            </a:br>
            <a:endParaRPr lang="en-US" altLang="zh-TW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3A6ACFE-AE08-4F5C-871A-21928D8D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279" y="2132857"/>
            <a:ext cx="436067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6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與平行處理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4690864" cy="4536504"/>
          </a:xfrm>
        </p:spPr>
        <p:txBody>
          <a:bodyPr>
            <a:normAutofit fontScale="925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b="1" dirty="0">
                <a:solidFill>
                  <a:srgbClr val="0000FF"/>
                </a:solidFill>
              </a:rPr>
              <a:t>AI</a:t>
            </a:r>
            <a:r>
              <a:rPr lang="zh-TW" altLang="en-US" b="1" dirty="0">
                <a:solidFill>
                  <a:srgbClr val="0000FF"/>
                </a:solidFill>
              </a:rPr>
              <a:t>應用中某些大量的計算是可以平行處理的</a:t>
            </a:r>
            <a:endParaRPr lang="en-US" altLang="zh-TW" b="1" dirty="0">
              <a:solidFill>
                <a:srgbClr val="0000FF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dirty="0">
                <a:ea typeface="標楷體" panose="03000509000000000000" pitchFamily="65" charset="-120"/>
              </a:rPr>
              <a:t>無論是傳統的</a:t>
            </a:r>
            <a:r>
              <a:rPr lang="en-US" altLang="zh-TW" dirty="0">
                <a:ea typeface="標楷體" panose="03000509000000000000" pitchFamily="65" charset="-120"/>
              </a:rPr>
              <a:t>Rule-based</a:t>
            </a:r>
            <a:r>
              <a:rPr lang="zh-TW" altLang="en-US" dirty="0">
                <a:ea typeface="標楷體" panose="03000509000000000000" pitchFamily="65" charset="-120"/>
              </a:rPr>
              <a:t> </a:t>
            </a:r>
            <a:r>
              <a:rPr lang="en-US" altLang="zh-TW" dirty="0">
                <a:ea typeface="標楷體" panose="03000509000000000000" pitchFamily="65" charset="-120"/>
              </a:rPr>
              <a:t>Expert System</a:t>
            </a:r>
            <a:r>
              <a:rPr lang="zh-TW" altLang="en-US" dirty="0">
                <a:ea typeface="標楷體" panose="03000509000000000000" pitchFamily="65" charset="-120"/>
              </a:rPr>
              <a:t>還是當前政紅的</a:t>
            </a:r>
            <a:r>
              <a:rPr lang="en-US" altLang="zh-TW" dirty="0">
                <a:ea typeface="標楷體" panose="03000509000000000000" pitchFamily="65" charset="-120"/>
              </a:rPr>
              <a:t>Data-Driven Deep Learning</a:t>
            </a:r>
            <a:r>
              <a:rPr lang="zh-TW" altLang="en-US" dirty="0">
                <a:ea typeface="標楷體" panose="03000509000000000000" pitchFamily="65" charset="-120"/>
              </a:rPr>
              <a:t>，都有極高平行度</a:t>
            </a:r>
            <a:endParaRPr lang="en-US" altLang="zh-TW" dirty="0"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C00000"/>
                </a:solidFill>
              </a:rPr>
              <a:t>但平行處理未必能達到高效率</a:t>
            </a:r>
            <a:endParaRPr lang="en-US" altLang="zh-TW" b="1" dirty="0">
              <a:solidFill>
                <a:srgbClr val="C0000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平行處理的困難之處，在於實作時會遇到種種糾結在一起的軟硬問題，嚴重降低處理的效率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14</a:t>
            </a:fld>
            <a:endParaRPr lang="zh-TW" altLang="zh-TW"/>
          </a:p>
        </p:txBody>
      </p:sp>
      <p:pic>
        <p:nvPicPr>
          <p:cNvPr id="5" name="Picture 2" descr="NAS CM-5">
            <a:extLst>
              <a:ext uri="{FF2B5EF4-FFF2-40B4-BE49-F238E27FC236}">
                <a16:creationId xmlns:a16="http://schemas.microsoft.com/office/drawing/2014/main" id="{9DD035A8-A0C8-45EC-84DB-DEFCC4998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t="4433" r="9859" b="3819"/>
          <a:stretch/>
        </p:blipFill>
        <p:spPr bwMode="auto">
          <a:xfrm>
            <a:off x="5436096" y="2244974"/>
            <a:ext cx="3250704" cy="268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B9863E-A595-481B-96A8-68566CB70A17}"/>
              </a:ext>
            </a:extLst>
          </p:cNvPr>
          <p:cNvSpPr/>
          <p:nvPr/>
        </p:nvSpPr>
        <p:spPr>
          <a:xfrm>
            <a:off x="5362676" y="5031274"/>
            <a:ext cx="33123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ea typeface="標楷體" panose="03000509000000000000" pitchFamily="65" charset="-120"/>
              </a:rPr>
              <a:t>Thinking Machines CM-5</a:t>
            </a:r>
          </a:p>
          <a:p>
            <a:pPr algn="ctr"/>
            <a:r>
              <a:rPr lang="en-US" altLang="zh-TW" sz="2000" dirty="0">
                <a:ea typeface="標楷體" panose="03000509000000000000" pitchFamily="65" charset="-120"/>
              </a:rPr>
              <a:t>256 processors</a:t>
            </a:r>
          </a:p>
          <a:p>
            <a:pPr algn="ctr"/>
            <a:r>
              <a:rPr lang="en-US" altLang="zh-TW" sz="2000" dirty="0">
                <a:ea typeface="標楷體" panose="03000509000000000000" pitchFamily="65" charset="-120"/>
              </a:rPr>
              <a:t>(1993)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91865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489E9D-B851-4426-B4E0-215A48FC5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案例研究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Intel </a:t>
            </a:r>
            <a:r>
              <a:rPr lang="en-US" altLang="zh-TW" dirty="0" err="1"/>
              <a:t>OpenVINO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8008AE-B945-4CEF-9CEA-A88BD7E38AE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140</a:t>
            </a:fld>
            <a:endParaRPr lang="zh-TW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D01681-0D3E-4DED-9047-BC9A7B18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0848"/>
            <a:ext cx="8357270" cy="35258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DCA742B-00E8-455D-87E7-B51991FEA12D}"/>
              </a:ext>
            </a:extLst>
          </p:cNvPr>
          <p:cNvSpPr/>
          <p:nvPr/>
        </p:nvSpPr>
        <p:spPr>
          <a:xfrm>
            <a:off x="683568" y="5679463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如何找到最適合的</a:t>
            </a:r>
            <a:r>
              <a:rPr lang="en-US" altLang="zh-TW" b="1" dirty="0">
                <a:solidFill>
                  <a:srgbClr val="0000FF"/>
                </a:solidFill>
                <a:latin typeface="+mn-lt"/>
                <a:ea typeface="+mn-ea"/>
              </a:rPr>
              <a:t>Model</a:t>
            </a:r>
            <a:r>
              <a:rPr lang="zh-TW" altLang="en-US" b="1" dirty="0">
                <a:solidFill>
                  <a:srgbClr val="0000FF"/>
                </a:solidFill>
                <a:latin typeface="+mn-lt"/>
                <a:ea typeface="+mn-ea"/>
              </a:rPr>
              <a:t>和軟硬體設定</a:t>
            </a:r>
            <a:r>
              <a:rPr lang="en-US" altLang="zh-TW" b="1" dirty="0">
                <a:solidFill>
                  <a:srgbClr val="0000FF"/>
                </a:solidFill>
                <a:latin typeface="+mn-lt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27225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1B70E9-67C0-4169-BA7E-3457DC0A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4340FD-622A-4150-A492-082EEDE1C3C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141</a:t>
            </a:fld>
            <a:endParaRPr lang="zh-TW" altLang="zh-TW"/>
          </a:p>
        </p:txBody>
      </p:sp>
      <p:pic>
        <p:nvPicPr>
          <p:cNvPr id="2050" name="Picture 2" descr="https://scontent.ftpe7-3.fna.fbcdn.net/v/t1.15752-9/75534853_2579826145427383_6400590792573845504_n.jpg?_nc_cat=108&amp;_nc_oc=AQkR1GQ302Hgn9iHBEWr63xSSJN4eQlSQeAmsBPZg576c1BUR-7BjMCpNSIiVWQEX5Y&amp;_nc_ht=scontent.ftpe7-3.fna&amp;oh=f2c8a1877356636e2d5011d3d936c260&amp;oe=5E4E56F1">
            <a:extLst>
              <a:ext uri="{FF2B5EF4-FFF2-40B4-BE49-F238E27FC236}">
                <a16:creationId xmlns:a16="http://schemas.microsoft.com/office/drawing/2014/main" id="{E4F6C47D-72F1-49ED-8DF6-F05B15B5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2704526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tpe7-4.fna.fbcdn.net/v/t1.15752-9/73458818_994798854194278_5701433828329914368_n.jpg?_nc_cat=101&amp;_nc_oc=AQk7YNd98xPUc-VUqERLKAJgZ8UHfGKy94z4f746mG6bELo15uSvdSqJ5YW6PLd59nY&amp;_nc_ht=scontent.ftpe7-4.fna&amp;oh=fab405cbb985fb91b1b295c772eb77cb&amp;oe=5E45073E">
            <a:extLst>
              <a:ext uri="{FF2B5EF4-FFF2-40B4-BE49-F238E27FC236}">
                <a16:creationId xmlns:a16="http://schemas.microsoft.com/office/drawing/2014/main" id="{77872AAC-2D3F-4D52-942F-EA3EEF353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16824"/>
            <a:ext cx="3539100" cy="26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tpe7-4.fna.fbcdn.net/v/t1.15752-9/74677064_1008768666134250_3947715204388749312_n.jpg?_nc_cat=105&amp;_nc_oc=AQl_JWxjhtIwiP6OpdDow6EGcXBDAchVjDnXuHLE5yxfffPZff-Kah5HqShzfM5NCB0&amp;_nc_ht=scontent.ftpe7-4.fna&amp;oh=de9920aa9544c166baa807f493a7e2ef&amp;oe=5E543027">
            <a:extLst>
              <a:ext uri="{FF2B5EF4-FFF2-40B4-BE49-F238E27FC236}">
                <a16:creationId xmlns:a16="http://schemas.microsoft.com/office/drawing/2014/main" id="{E38C13A3-77D1-498E-B5B0-EA7D48FEB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3" y="4005064"/>
            <a:ext cx="2758463" cy="206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7759361-D1BB-49CC-B69D-9555D7A8B058}"/>
              </a:ext>
            </a:extLst>
          </p:cNvPr>
          <p:cNvSpPr/>
          <p:nvPr/>
        </p:nvSpPr>
        <p:spPr>
          <a:xfrm>
            <a:off x="3851920" y="2217229"/>
            <a:ext cx="4834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5"/>
              </a:rPr>
              <a:t>http://www.innovatefpga.com/cgi-bin/innovate/teams.pl?Id=PR050</a:t>
            </a:r>
            <a:endParaRPr lang="zh-TW" altLang="en-US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EE8642AE-F0AF-46B0-94FA-390864E75E7B}"/>
              </a:ext>
            </a:extLst>
          </p:cNvPr>
          <p:cNvSpPr txBox="1">
            <a:spLocks/>
          </p:cNvSpPr>
          <p:nvPr/>
        </p:nvSpPr>
        <p:spPr bwMode="auto">
          <a:xfrm>
            <a:off x="457200" y="1061120"/>
            <a:ext cx="8382000" cy="79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600" b="1">
                <a:solidFill>
                  <a:srgbClr val="C00000"/>
                </a:solidFill>
                <a:latin typeface="+mn-lt"/>
                <a:ea typeface="標楷體" panose="03000509000000000000" pitchFamily="65" charset="-120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600" b="1">
                <a:solidFill>
                  <a:srgbClr val="DA0002"/>
                </a:solidFill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600" b="1">
                <a:solidFill>
                  <a:srgbClr val="DA0002"/>
                </a:solidFill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600" b="1">
                <a:solidFill>
                  <a:srgbClr val="DA0002"/>
                </a:solidFill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600" b="1">
                <a:solidFill>
                  <a:srgbClr val="DA0002"/>
                </a:solidFill>
                <a:latin typeface="Arial" charset="0"/>
                <a:ea typeface="標楷體" pitchFamily="65" charset="-120"/>
              </a:defRPr>
            </a:lvl5pPr>
            <a:lvl6pPr marL="45720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600" b="1">
                <a:solidFill>
                  <a:srgbClr val="DA0002"/>
                </a:solidFill>
                <a:latin typeface="Arial" charset="0"/>
                <a:ea typeface="標楷體" pitchFamily="65" charset="-120"/>
              </a:defRPr>
            </a:lvl6pPr>
            <a:lvl7pPr marL="91440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600" b="1">
                <a:solidFill>
                  <a:srgbClr val="DA0002"/>
                </a:solidFill>
                <a:latin typeface="Arial" charset="0"/>
                <a:ea typeface="標楷體" pitchFamily="65" charset="-120"/>
              </a:defRPr>
            </a:lvl7pPr>
            <a:lvl8pPr marL="137160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600" b="1">
                <a:solidFill>
                  <a:srgbClr val="DA0002"/>
                </a:solidFill>
                <a:latin typeface="Arial" charset="0"/>
                <a:ea typeface="標楷體" pitchFamily="65" charset="-120"/>
              </a:defRPr>
            </a:lvl8pPr>
            <a:lvl9pPr marL="1828800" algn="l" rtl="0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 sz="3600" b="1">
                <a:solidFill>
                  <a:srgbClr val="DA000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kumimoji="0" lang="zh-TW" altLang="en-US" sz="3200" kern="0" dirty="0"/>
              <a:t>請參考我們</a:t>
            </a:r>
            <a:r>
              <a:rPr kumimoji="0" lang="en-US" altLang="zh-TW" sz="3200" kern="0" dirty="0"/>
              <a:t>2019 </a:t>
            </a:r>
            <a:r>
              <a:rPr kumimoji="0" lang="en-US" altLang="zh-TW" sz="3200" kern="0" dirty="0" err="1"/>
              <a:t>InnovateFPGA</a:t>
            </a:r>
            <a:r>
              <a:rPr kumimoji="0" lang="zh-TW" altLang="en-US" sz="3200" kern="0" dirty="0"/>
              <a:t>得獎作品</a:t>
            </a:r>
          </a:p>
        </p:txBody>
      </p:sp>
    </p:spTree>
    <p:extLst>
      <p:ext uri="{BB962C8B-B14F-4D97-AF65-F5344CB8AC3E}">
        <p14:creationId xmlns:p14="http://schemas.microsoft.com/office/powerpoint/2010/main" val="15789775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890504" y="2843774"/>
            <a:ext cx="7490584" cy="7292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99592" y="213285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人工智慧系統演進至今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142</a:t>
            </a:fld>
            <a:endParaRPr lang="zh-TW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880898" y="2996952"/>
            <a:ext cx="7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Neural Architecture Search: Accuracy vs Speed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2590" y="217524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Applications: Cloud vs Edge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 bwMode="auto">
          <a:xfrm>
            <a:off x="880898" y="374007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903896" y="378246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Big Data/Model Training: Centralized vs Federated</a:t>
            </a:r>
          </a:p>
        </p:txBody>
      </p:sp>
      <p:sp>
        <p:nvSpPr>
          <p:cNvPr id="50" name="矩形 49"/>
          <p:cNvSpPr/>
          <p:nvPr/>
        </p:nvSpPr>
        <p:spPr>
          <a:xfrm>
            <a:off x="134309" y="5436982"/>
            <a:ext cx="87129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2800" b="1" dirty="0">
                <a:latin typeface="+mn-ea"/>
                <a:ea typeface="+mn-ea"/>
              </a:rPr>
              <a:t>打造高效能</a:t>
            </a:r>
            <a:r>
              <a:rPr lang="en-US" altLang="zh-TW" sz="2800" b="1" dirty="0">
                <a:latin typeface="+mn-ea"/>
                <a:ea typeface="+mn-ea"/>
              </a:rPr>
              <a:t>/</a:t>
            </a:r>
            <a:r>
              <a:rPr lang="zh-TW" altLang="en-US" sz="2800" b="1" dirty="0">
                <a:latin typeface="+mn-ea"/>
                <a:ea typeface="+mn-ea"/>
              </a:rPr>
              <a:t>高效率的人工智慧系統</a:t>
            </a:r>
            <a:endParaRPr lang="en-US" altLang="zh-TW" sz="2800" b="1" dirty="0">
              <a:latin typeface="+mn-ea"/>
              <a:ea typeface="+mn-ea"/>
            </a:endParaRPr>
          </a:p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2800" b="1" dirty="0">
                <a:solidFill>
                  <a:srgbClr val="C00000"/>
                </a:solidFill>
                <a:latin typeface="+mn-ea"/>
                <a:ea typeface="+mn-ea"/>
              </a:rPr>
              <a:t>雖然複雜，但是有很多創新的機會</a:t>
            </a:r>
            <a:endParaRPr lang="en-US" altLang="zh-TW" sz="2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883415" y="4475936"/>
            <a:ext cx="7490584" cy="729242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99592" y="4623519"/>
            <a:ext cx="7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Accelerators: GPU vs TPU vs FPGA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792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結語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8229600" cy="4176464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AI</a:t>
            </a:r>
            <a:r>
              <a:rPr lang="zh-TW" altLang="en-US" dirty="0"/>
              <a:t>還有很大的發展空間，但也有很多要克服的問題</a:t>
            </a:r>
            <a:endParaRPr lang="en-US" altLang="zh-TW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高效能計算技術本身就是很重要的產業，進而將之平民化，用於商業市場，是台灣產業可走之路</a:t>
            </a:r>
            <a:endParaRPr lang="en-US" altLang="zh-TW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傳統的摩爾定律已不復存在，高效能人工智慧系統必須藉由高度的平行化與軟硬協同設計來達成</a:t>
            </a:r>
            <a:endParaRPr lang="en-US" altLang="zh-TW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從應用面到底層，還有很大空間等著各位去開拓</a:t>
            </a:r>
            <a:r>
              <a:rPr lang="en-US" altLang="zh-TW" dirty="0"/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143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270393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平行演算法與程式設計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2420888"/>
            <a:ext cx="4114800" cy="4146912"/>
          </a:xfrm>
        </p:spPr>
        <p:txBody>
          <a:bodyPr/>
          <a:lstStyle/>
          <a:p>
            <a:r>
              <a:rPr lang="zh-TW" altLang="en-US" dirty="0"/>
              <a:t>一般學的程式寫作，都是在一台電腦的一個處理機上做</a:t>
            </a:r>
            <a:r>
              <a:rPr lang="zh-TW" altLang="en-US" b="1" dirty="0">
                <a:solidFill>
                  <a:srgbClr val="0000FF"/>
                </a:solidFill>
              </a:rPr>
              <a:t>循序計算</a:t>
            </a:r>
            <a:endParaRPr lang="en-US" altLang="zh-TW" b="1" dirty="0">
              <a:solidFill>
                <a:srgbClr val="0000FF"/>
              </a:solidFill>
            </a:endParaRPr>
          </a:p>
          <a:p>
            <a:endParaRPr lang="en-US" altLang="zh-TW" dirty="0"/>
          </a:p>
          <a:p>
            <a:r>
              <a:rPr lang="zh-TW" altLang="en-US" dirty="0"/>
              <a:t>只有為了解決</a:t>
            </a:r>
            <a:r>
              <a:rPr lang="zh-TW" altLang="en-US" b="1" dirty="0">
                <a:solidFill>
                  <a:srgbClr val="C00000"/>
                </a:solidFill>
              </a:rPr>
              <a:t>重要問題</a:t>
            </a:r>
            <a:r>
              <a:rPr lang="zh-TW" altLang="en-US" dirty="0"/>
              <a:t>的時候才會有</a:t>
            </a:r>
            <a:r>
              <a:rPr lang="zh-TW" altLang="en-US" b="1" dirty="0">
                <a:solidFill>
                  <a:srgbClr val="C00000"/>
                </a:solidFill>
              </a:rPr>
              <a:t>高手</a:t>
            </a:r>
            <a:r>
              <a:rPr lang="zh-TW" altLang="en-US" dirty="0"/>
              <a:t>來進行</a:t>
            </a:r>
            <a:r>
              <a:rPr lang="zh-TW" altLang="en-US" b="1" dirty="0">
                <a:solidFill>
                  <a:srgbClr val="0000FF"/>
                </a:solidFill>
              </a:rPr>
              <a:t>平行與分散式計算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15</a:t>
            </a:fld>
            <a:endParaRPr lang="zh-TW" altLang="zh-TW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99" y="2780928"/>
            <a:ext cx="3657426" cy="207836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076056" y="5157192"/>
            <a:ext cx="41361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Parallel Reduction (Source: Wikipedia)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730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1412776"/>
            <a:ext cx="7772400" cy="4536504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’80-’90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年代的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AI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  <a:t>因為理想與現實差距太遠而失敗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r>
              <a:rPr lang="en-US" altLang="zh-TW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  <a:t>AI Winter</a:t>
            </a:r>
            <a:r>
              <a:rPr lang="zh-TW" altLang="en-US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  <a:t>降臨</a:t>
            </a:r>
            <a:r>
              <a:rPr lang="en-US" altLang="zh-TW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  <a:t>!</a:t>
            </a: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r>
              <a:rPr lang="zh-TW" altLang="en-US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  <a:t>但是高效能運算則持續平民化</a:t>
            </a:r>
            <a:endParaRPr lang="zh-TW" altLang="en-US" cap="none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76416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仰賴超過半世紀的摩爾定律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5194920" cy="4578960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altLang="zh-TW" dirty="0"/>
              <a:t>1965</a:t>
            </a:r>
            <a:r>
              <a:rPr lang="zh-TW" altLang="en-US" dirty="0"/>
              <a:t>年</a:t>
            </a:r>
            <a:r>
              <a:rPr lang="en-US" altLang="zh-TW" dirty="0"/>
              <a:t>4</a:t>
            </a:r>
            <a:r>
              <a:rPr lang="zh-TW" altLang="en-US" dirty="0"/>
              <a:t>月</a:t>
            </a:r>
            <a:r>
              <a:rPr lang="en-US" altLang="zh-TW" dirty="0"/>
              <a:t>19</a:t>
            </a:r>
            <a:r>
              <a:rPr lang="zh-TW" altLang="en-US" dirty="0"/>
              <a:t>日，</a:t>
            </a:r>
            <a:r>
              <a:rPr lang="en-US" altLang="zh-TW" dirty="0"/>
              <a:t>《</a:t>
            </a:r>
            <a:r>
              <a:rPr lang="zh-TW" altLang="en-US" dirty="0"/>
              <a:t>電子學</a:t>
            </a:r>
            <a:r>
              <a:rPr lang="en-US" altLang="zh-TW" dirty="0"/>
              <a:t>》</a:t>
            </a:r>
            <a:r>
              <a:rPr lang="zh-TW" altLang="en-US" dirty="0"/>
              <a:t>雜誌（</a:t>
            </a:r>
            <a:r>
              <a:rPr lang="en-US" altLang="zh-TW" dirty="0"/>
              <a:t>Electronics Magazine</a:t>
            </a:r>
            <a:r>
              <a:rPr lang="zh-TW" altLang="en-US" dirty="0"/>
              <a:t>）為了</a:t>
            </a:r>
            <a:r>
              <a:rPr lang="en-US" altLang="zh-TW" dirty="0"/>
              <a:t>35</a:t>
            </a:r>
            <a:r>
              <a:rPr lang="zh-TW" altLang="en-US" dirty="0"/>
              <a:t>周年特刊，訪問</a:t>
            </a:r>
            <a:r>
              <a:rPr lang="en-US" altLang="zh-TW" dirty="0"/>
              <a:t>Gordon Moore</a:t>
            </a:r>
            <a:r>
              <a:rPr lang="zh-TW" altLang="en-US" dirty="0"/>
              <a:t>，請他預測未來十年半導體發展趨勢，</a:t>
            </a:r>
            <a:r>
              <a:rPr lang="en-US" altLang="zh-TW" dirty="0"/>
              <a:t>Moore</a:t>
            </a:r>
            <a:r>
              <a:rPr lang="zh-TW" altLang="en-US" dirty="0"/>
              <a:t>撰寫一篇文章</a:t>
            </a:r>
            <a:r>
              <a:rPr lang="en-US" altLang="zh-TW" b="1" dirty="0">
                <a:solidFill>
                  <a:srgbClr val="0000FF"/>
                </a:solidFill>
              </a:rPr>
              <a:t>〈</a:t>
            </a:r>
            <a:r>
              <a:rPr lang="zh-TW" altLang="en-US" b="1" dirty="0">
                <a:solidFill>
                  <a:srgbClr val="0000FF"/>
                </a:solidFill>
              </a:rPr>
              <a:t>讓積體電路填滿更多的元件</a:t>
            </a:r>
            <a:r>
              <a:rPr lang="en-US" altLang="zh-TW" b="1" dirty="0">
                <a:solidFill>
                  <a:srgbClr val="0000FF"/>
                </a:solidFill>
              </a:rPr>
              <a:t>〉</a:t>
            </a:r>
            <a:r>
              <a:rPr lang="zh-TW" altLang="en-US" dirty="0"/>
              <a:t>，預言半導體晶片上整合的電晶體和電阻數量將</a:t>
            </a:r>
            <a:r>
              <a:rPr lang="zh-TW" altLang="en-US" b="1" dirty="0">
                <a:solidFill>
                  <a:srgbClr val="C00000"/>
                </a:solidFill>
              </a:rPr>
              <a:t>每年增加一倍</a:t>
            </a:r>
            <a:r>
              <a:rPr lang="zh-TW" altLang="en-US" dirty="0"/>
              <a:t>，這趨勢至少會持續十年而且增加的速率可能更高。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17</a:t>
            </a:fld>
            <a:endParaRPr lang="zh-TW" altLang="zh-TW"/>
          </a:p>
        </p:txBody>
      </p:sp>
      <p:pic>
        <p:nvPicPr>
          <p:cNvPr id="5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84" y="3933056"/>
            <a:ext cx="2781241" cy="249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Gordon Moore Scientists You Must Kn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251" y="2132856"/>
            <a:ext cx="2703126" cy="1503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563888" y="6567800"/>
            <a:ext cx="32720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Source: Wikipedia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9311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/>
          <p:cNvSpPr>
            <a:spLocks noGrp="1"/>
          </p:cNvSpPr>
          <p:nvPr>
            <p:ph type="title"/>
          </p:nvPr>
        </p:nvSpPr>
        <p:spPr>
          <a:xfrm>
            <a:off x="457200" y="1025078"/>
            <a:ext cx="8229600" cy="790575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TW" altLang="en-US" dirty="0">
                <a:latin typeface="標楷體" charset="-120"/>
                <a:ea typeface="標楷體" charset="-120"/>
                <a:cs typeface="Arial" charset="0"/>
              </a:rPr>
              <a:t>靠著摩爾定律不斷提升效能和應用</a:t>
            </a:r>
          </a:p>
        </p:txBody>
      </p:sp>
      <p:pic>
        <p:nvPicPr>
          <p:cNvPr id="13315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70616"/>
            <a:ext cx="5184775" cy="465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5580109" y="2692797"/>
            <a:ext cx="3068637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1" dirty="0">
                <a:solidFill>
                  <a:srgbClr val="0000FF"/>
                </a:solidFill>
                <a:latin typeface="+mn-lt"/>
                <a:ea typeface="標楷體" panose="03000509000000000000" pitchFamily="65" charset="-120"/>
              </a:rPr>
              <a:t>每</a:t>
            </a:r>
            <a:r>
              <a:rPr lang="en-US" altLang="zh-TW" sz="2400" b="1" dirty="0">
                <a:solidFill>
                  <a:srgbClr val="0000FF"/>
                </a:solidFill>
                <a:latin typeface="+mn-lt"/>
                <a:ea typeface="標楷體" panose="03000509000000000000" pitchFamily="65" charset="-120"/>
              </a:rPr>
              <a:t>18</a:t>
            </a:r>
            <a:r>
              <a:rPr lang="zh-TW" altLang="en-US" sz="2400" b="1" dirty="0">
                <a:solidFill>
                  <a:srgbClr val="0000FF"/>
                </a:solidFill>
                <a:latin typeface="+mn-lt"/>
                <a:ea typeface="標楷體" panose="03000509000000000000" pitchFamily="65" charset="-120"/>
              </a:rPr>
              <a:t>個月，處理機上的電晶體數目變</a:t>
            </a:r>
            <a:r>
              <a:rPr lang="en-US" altLang="zh-TW" sz="2400" b="1" dirty="0">
                <a:solidFill>
                  <a:srgbClr val="0000FF"/>
                </a:solidFill>
                <a:latin typeface="+mn-lt"/>
                <a:ea typeface="標楷體" panose="03000509000000000000" pitchFamily="65" charset="-120"/>
              </a:rPr>
              <a:t>2</a:t>
            </a:r>
            <a:r>
              <a:rPr lang="zh-TW" altLang="en-US" sz="2400" b="1" dirty="0">
                <a:solidFill>
                  <a:srgbClr val="0000FF"/>
                </a:solidFill>
                <a:latin typeface="+mn-lt"/>
                <a:ea typeface="標楷體" panose="03000509000000000000" pitchFamily="65" charset="-120"/>
              </a:rPr>
              <a:t>倍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00DF317-A5F7-483A-AD41-D4ABA325DC3F}"/>
              </a:ext>
            </a:extLst>
          </p:cNvPr>
          <p:cNvSpPr txBox="1"/>
          <p:nvPr/>
        </p:nvSpPr>
        <p:spPr>
          <a:xfrm>
            <a:off x="5580110" y="3789040"/>
            <a:ext cx="3068637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1" dirty="0">
                <a:solidFill>
                  <a:srgbClr val="0000FF"/>
                </a:solidFill>
                <a:latin typeface="+mn-lt"/>
                <a:ea typeface="標楷體" panose="03000509000000000000" pitchFamily="65" charset="-120"/>
              </a:rPr>
              <a:t>利用多出來的電晶體讓電腦變快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399F40-B424-4749-9C0B-0A9B752E5F88}"/>
              </a:ext>
            </a:extLst>
          </p:cNvPr>
          <p:cNvSpPr txBox="1"/>
          <p:nvPr/>
        </p:nvSpPr>
        <p:spPr>
          <a:xfrm>
            <a:off x="5580111" y="4941168"/>
            <a:ext cx="3068637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400" b="1" dirty="0">
                <a:solidFill>
                  <a:srgbClr val="0000FF"/>
                </a:solidFill>
                <a:latin typeface="+mn-lt"/>
                <a:ea typeface="標楷體" panose="03000509000000000000" pitchFamily="65" charset="-120"/>
              </a:rPr>
              <a:t>利用更快的電腦執行更強大的應用</a:t>
            </a:r>
          </a:p>
        </p:txBody>
      </p:sp>
    </p:spTree>
    <p:extLst>
      <p:ext uri="{BB962C8B-B14F-4D97-AF65-F5344CB8AC3E}">
        <p14:creationId xmlns:p14="http://schemas.microsoft.com/office/powerpoint/2010/main" val="52152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要靠平行計算來發揮多核心的效能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19</a:t>
            </a:fld>
            <a:endParaRPr lang="zh-TW" altLang="zh-TW"/>
          </a:p>
        </p:txBody>
      </p:sp>
      <p:pic>
        <p:nvPicPr>
          <p:cNvPr id="4100" name="Picture 4" descr="42-years-processor-trend.png (1578Ã10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39765"/>
            <a:ext cx="7188585" cy="455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 bwMode="auto">
          <a:xfrm>
            <a:off x="4716016" y="4653136"/>
            <a:ext cx="3372161" cy="1080120"/>
          </a:xfrm>
          <a:prstGeom prst="ellips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5419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08050"/>
            <a:ext cx="8229600" cy="7905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TW" altLang="en-US">
                <a:latin typeface="標楷體" panose="03000509000000000000" pitchFamily="65" charset="-120"/>
              </a:rPr>
              <a:t>關於我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457835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現任臺大資工系教授兼副主任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密西根大學電腦博士、台大電機學士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高中時代即自學電腦科技、嚮往人工智慧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博士研究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以超級電腦解決產業、學術問題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產業經驗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於矽谷昇陽電腦研發高階系統技術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2005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年回國任教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研究高效能運算、大數據系統、人工智慧、資訊安全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spcBef>
                <a:spcPct val="0"/>
              </a:spcBef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培育學術實務兼備的人才</a:t>
            </a:r>
          </a:p>
        </p:txBody>
      </p:sp>
    </p:spTree>
    <p:extLst>
      <p:ext uri="{BB962C8B-B14F-4D97-AF65-F5344CB8AC3E}">
        <p14:creationId xmlns:p14="http://schemas.microsoft.com/office/powerpoint/2010/main" val="2576573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推動雲端</a:t>
            </a:r>
            <a:r>
              <a:rPr lang="en-US" altLang="zh-TW" dirty="0"/>
              <a:t>/</a:t>
            </a:r>
            <a:r>
              <a:rPr lang="zh-TW" altLang="en-US" dirty="0"/>
              <a:t>大數據時代的多核心處理機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20</a:t>
            </a:fld>
            <a:endParaRPr lang="zh-TW" altLang="zh-TW"/>
          </a:p>
        </p:txBody>
      </p:sp>
      <p:pic>
        <p:nvPicPr>
          <p:cNvPr id="4104" name="Picture 8" descr="ãintel many cor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7379823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07479" y="6400735"/>
            <a:ext cx="77290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172B4D"/>
                </a:solidFill>
              </a:rPr>
              <a:t>Source: Intel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3574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099890"/>
            <a:ext cx="7772400" cy="3057302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’90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年代末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~’10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年代初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  <a:t>很多雲端運算</a:t>
            </a:r>
            <a:r>
              <a:rPr lang="en-US" altLang="zh-TW" cap="none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cap="none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  <a:t>大數據分析應用</a:t>
            </a: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r>
              <a:rPr lang="zh-TW" altLang="en-US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  <a:t>借重來自於高效能計算的技術</a:t>
            </a:r>
            <a:endParaRPr lang="zh-TW" altLang="en-US" cap="none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5980302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1916832"/>
            <a:ext cx="7772400" cy="4032448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雲端服務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  <a:t>造就了大數據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r>
              <a:rPr lang="zh-TW" altLang="en-US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  <a:t>於是資料科學興起</a:t>
            </a: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</a:br>
            <a:r>
              <a:rPr lang="en-US" altLang="zh-TW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  <a:t>AI</a:t>
            </a:r>
            <a:r>
              <a:rPr lang="zh-TW" altLang="en-US" cap="none" dirty="0">
                <a:solidFill>
                  <a:srgbClr val="C00000"/>
                </a:solidFill>
                <a:ea typeface="標楷體" pitchFamily="65" charset="-120"/>
                <a:cs typeface="Times New Roman" panose="02020603050405020304" pitchFamily="18" charset="0"/>
              </a:rPr>
              <a:t>也想藉由資料走出新路</a:t>
            </a:r>
            <a:endParaRPr lang="zh-TW" altLang="en-US" cap="none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09040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電腦 </a:t>
            </a:r>
            <a:r>
              <a:rPr lang="en-US" altLang="zh-TW" dirty="0"/>
              <a:t>vs</a:t>
            </a:r>
            <a:r>
              <a:rPr lang="zh-TW" altLang="en-US" dirty="0"/>
              <a:t>人腦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8147248" cy="20882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TW" altLang="en-US" dirty="0"/>
              <a:t>電腦的運算能力比人腦強很多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zh-TW" altLang="en-US" b="1" dirty="0">
                <a:solidFill>
                  <a:srgbClr val="C00000"/>
                </a:solidFill>
              </a:rPr>
              <a:t>為什麼</a:t>
            </a:r>
            <a:r>
              <a:rPr lang="en-US" altLang="zh-TW" b="1" dirty="0">
                <a:solidFill>
                  <a:srgbClr val="C00000"/>
                </a:solidFill>
              </a:rPr>
              <a:t>90</a:t>
            </a:r>
            <a:r>
              <a:rPr lang="zh-TW" altLang="en-US" b="1" dirty="0">
                <a:solidFill>
                  <a:srgbClr val="C00000"/>
                </a:solidFill>
              </a:rPr>
              <a:t>年代最快的電腦也無法輕易做一些普通人可以做到的事</a:t>
            </a:r>
            <a:r>
              <a:rPr lang="en-US" altLang="zh-TW" b="1" dirty="0">
                <a:solidFill>
                  <a:srgbClr val="C00000"/>
                </a:solidFill>
              </a:rPr>
              <a:t>?</a:t>
            </a:r>
          </a:p>
          <a:p>
            <a:pPr>
              <a:spcAft>
                <a:spcPts val="600"/>
              </a:spcAft>
            </a:pPr>
            <a:endParaRPr lang="zh-TW" altLang="en-US" dirty="0"/>
          </a:p>
        </p:txBody>
      </p:sp>
      <p:pic>
        <p:nvPicPr>
          <p:cNvPr id="2050" name="Picture 2" descr="「captcha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77072"/>
            <a:ext cx="477202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6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人工智慧與類神經網路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24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-2" b="11316"/>
          <a:stretch/>
        </p:blipFill>
        <p:spPr>
          <a:xfrm>
            <a:off x="1331640" y="2060848"/>
            <a:ext cx="6192688" cy="40144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3568" y="6184468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V. Sze, Y. Chen, T. Yang and J. S. </a:t>
            </a:r>
            <a:r>
              <a:rPr lang="en-US" altLang="zh-TW" sz="1400" dirty="0" err="1"/>
              <a:t>Emer</a:t>
            </a:r>
            <a:r>
              <a:rPr lang="en-US" altLang="zh-TW" sz="1400" dirty="0"/>
              <a:t>, "Efficient Processing of Deep Neural Networks: A Tutorial and Survey," in Proceedings of the IEEE, vol. 105, no. 12, pp. 2295-2329, Dec. 2017.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00683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625073" y="3201915"/>
            <a:ext cx="3606458" cy="1689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634161" y="2490998"/>
            <a:ext cx="3606458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11560" y="5089955"/>
            <a:ext cx="3606458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早期的</a:t>
            </a:r>
            <a:r>
              <a:rPr lang="en-US" altLang="zh-TW" dirty="0"/>
              <a:t>Machine Learning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25</a:t>
            </a:fld>
            <a:endParaRPr lang="zh-TW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774629" y="5239846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PC/Workstation/Server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15467" y="3427101"/>
            <a:ext cx="360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Learning Algorithms &amp; </a:t>
            </a:r>
          </a:p>
          <a:p>
            <a:pPr algn="ctr"/>
            <a:r>
              <a:rPr lang="en-US" altLang="zh-TW" dirty="0"/>
              <a:t>Libraries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57159" y="2533388"/>
            <a:ext cx="360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</a:t>
            </a:r>
            <a:endParaRPr lang="zh-TW" altLang="en-US" dirty="0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7BDE65AB-DFE2-45E4-A5B8-0D660F58F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6016" y="3068960"/>
            <a:ext cx="3888432" cy="288032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資料太少</a:t>
            </a:r>
            <a:endParaRPr lang="en-US" altLang="zh-TW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運算時間太長</a:t>
            </a:r>
            <a:endParaRPr lang="en-US" altLang="zh-TW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C00000"/>
                </a:solidFill>
              </a:rPr>
              <a:t>研究者聚焦於演算法</a:t>
            </a:r>
            <a:endParaRPr lang="en-US" altLang="zh-TW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35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類神經網路</a:t>
            </a:r>
            <a:r>
              <a:rPr lang="en-US" altLang="zh-TW" dirty="0"/>
              <a:t>(Neural Network)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9552" y="2132856"/>
            <a:ext cx="4680520" cy="432048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dirty="0"/>
              <a:t>1950</a:t>
            </a:r>
            <a:r>
              <a:rPr lang="zh-TW" altLang="en-US" dirty="0"/>
              <a:t>年代就有人想讓電腦</a:t>
            </a:r>
            <a:r>
              <a:rPr lang="zh-TW" altLang="en-US" b="1" dirty="0">
                <a:solidFill>
                  <a:srgbClr val="0070C0"/>
                </a:solidFill>
              </a:rPr>
              <a:t>模仿人類神經網路</a:t>
            </a:r>
            <a:r>
              <a:rPr lang="zh-TW" altLang="en-US" dirty="0"/>
              <a:t>的運作</a:t>
            </a:r>
            <a:endParaRPr lang="en-US" altLang="zh-TW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目標是</a:t>
            </a:r>
            <a:r>
              <a:rPr lang="en-US" altLang="zh-TW" dirty="0"/>
              <a:t>narrow AI</a:t>
            </a:r>
            <a:r>
              <a:rPr lang="zh-TW" altLang="en-US" dirty="0"/>
              <a:t>的</a:t>
            </a:r>
            <a:r>
              <a:rPr lang="en-US" altLang="zh-TW" dirty="0"/>
              <a:t>NN</a:t>
            </a:r>
            <a:r>
              <a:rPr lang="zh-TW" altLang="en-US" dirty="0"/>
              <a:t>，有各種結構，與人類神經網路差異很大</a:t>
            </a:r>
            <a:endParaRPr lang="en-US" altLang="zh-TW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C00000"/>
                </a:solidFill>
              </a:rPr>
              <a:t>但多年來一直缺乏自動有效的方法來訓練</a:t>
            </a:r>
            <a:r>
              <a:rPr lang="en-US" altLang="zh-TW" b="1" dirty="0">
                <a:solidFill>
                  <a:srgbClr val="C00000"/>
                </a:solidFill>
              </a:rPr>
              <a:t>NN</a:t>
            </a:r>
            <a:r>
              <a:rPr lang="zh-TW" altLang="en-US" b="1" dirty="0">
                <a:solidFill>
                  <a:srgbClr val="C00000"/>
                </a:solidFill>
              </a:rPr>
              <a:t>做特定工作，因為計算太過複雜</a:t>
            </a:r>
            <a:endParaRPr lang="en-US" altLang="zh-TW" b="1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26</a:t>
            </a:fld>
            <a:endParaRPr lang="zh-TW" altLang="zh-TW"/>
          </a:p>
        </p:txBody>
      </p:sp>
      <p:pic>
        <p:nvPicPr>
          <p:cNvPr id="3076" name="Picture 4" descr="相關圖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916832"/>
            <a:ext cx="2993167" cy="44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788024" y="633228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/>
              <a:t>(Source) </a:t>
            </a:r>
            <a:r>
              <a:rPr lang="zh-TW" altLang="en-US" sz="1200" dirty="0"/>
              <a:t>http://www.asimovinstitute.org/neural-network-zoo/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92805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生不逢時的</a:t>
            </a:r>
            <a:r>
              <a:rPr lang="en-US" altLang="zh-TW" dirty="0"/>
              <a:t>CNN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39"/>
            <a:ext cx="8229600" cy="1800201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/>
              <a:t>1998</a:t>
            </a:r>
            <a:r>
              <a:rPr lang="zh-TW" altLang="en-US" sz="2800" dirty="0"/>
              <a:t>年發表的學術論文，利用</a:t>
            </a:r>
            <a:r>
              <a:rPr lang="en-US" altLang="zh-TW" sz="2800" b="1" dirty="0">
                <a:solidFill>
                  <a:srgbClr val="0070C0"/>
                </a:solidFill>
              </a:rPr>
              <a:t>CNN</a:t>
            </a:r>
            <a:r>
              <a:rPr lang="zh-TW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</a:rPr>
              <a:t>(Convolutional Neural Network)</a:t>
            </a:r>
            <a:r>
              <a:rPr lang="zh-TW" altLang="en-US" sz="2800" b="1" dirty="0">
                <a:solidFill>
                  <a:srgbClr val="0070C0"/>
                </a:solidFill>
              </a:rPr>
              <a:t>辨認</a:t>
            </a:r>
            <a:r>
              <a:rPr lang="en-US" altLang="zh-TW" sz="2800" b="1" dirty="0">
                <a:solidFill>
                  <a:srgbClr val="0070C0"/>
                </a:solidFill>
              </a:rPr>
              <a:t>CAPTCHA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b="1" dirty="0">
                <a:solidFill>
                  <a:srgbClr val="C00000"/>
                </a:solidFill>
              </a:rPr>
              <a:t>訓練電腦做這麼簡單的工作，也要花費頗大的研究心力和計算能量，而且理論並不完備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27</a:t>
            </a:fld>
            <a:endParaRPr lang="zh-TW" altLang="zh-TW"/>
          </a:p>
        </p:txBody>
      </p:sp>
      <p:pic>
        <p:nvPicPr>
          <p:cNvPr id="5" name="Picture 2" descr="「deep neural network lecu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63945"/>
            <a:ext cx="7604218" cy="29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3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1772816"/>
            <a:ext cx="7772400" cy="4248472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什麼是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cs typeface="Times New Roman" panose="02020603050405020304" pitchFamily="18" charset="0"/>
              </a:rPr>
              <a:t>對應用領域做軟硬體協同設計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?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  <a:t>Domain-Specific </a:t>
            </a: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  <a:t>Hardware-Software </a:t>
            </a: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  <a:t>Co-Design</a:t>
            </a:r>
            <a:endParaRPr lang="zh-TW" altLang="en-US" cap="none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7433733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AI</a:t>
            </a:r>
            <a:r>
              <a:rPr lang="zh-TW" altLang="en-US" dirty="0"/>
              <a:t>之父</a:t>
            </a:r>
            <a:r>
              <a:rPr lang="en-US" altLang="zh-TW" dirty="0"/>
              <a:t>Turing</a:t>
            </a:r>
            <a:r>
              <a:rPr lang="zh-TW" altLang="en-US" dirty="0"/>
              <a:t>為破解德軍密碼打造專用系統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2132856"/>
            <a:ext cx="4258816" cy="42537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/>
              <a:t>為了解決</a:t>
            </a:r>
            <a:r>
              <a:rPr lang="zh-TW" altLang="en-US" sz="2800" b="1" dirty="0">
                <a:solidFill>
                  <a:srgbClr val="0000FF"/>
                </a:solidFill>
              </a:rPr>
              <a:t>很重要、高價值問題</a:t>
            </a:r>
            <a:r>
              <a:rPr lang="zh-TW" altLang="en-US" sz="2800" dirty="0"/>
              <a:t>，不惜血本打造專用系統</a:t>
            </a:r>
            <a:endParaRPr lang="en-US" altLang="zh-TW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/>
              <a:t>破解密碼、預測氣候變遷、模擬核子反應、打造人工智慧</a:t>
            </a:r>
            <a:r>
              <a:rPr lang="en-US" altLang="zh-TW" sz="2800" dirty="0"/>
              <a:t>…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b="1" dirty="0">
                <a:solidFill>
                  <a:srgbClr val="C00000"/>
                </a:solidFill>
              </a:rPr>
              <a:t>沒有最快，只有更快，戰爭、救人也是如此</a:t>
            </a:r>
            <a:endParaRPr lang="en-US" altLang="zh-TW" sz="2800" b="1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29</a:t>
            </a:fld>
            <a:endParaRPr lang="zh-TW" altLang="zh-TW"/>
          </a:p>
        </p:txBody>
      </p:sp>
      <p:pic>
        <p:nvPicPr>
          <p:cNvPr id="1028" name="Picture 4" descr="「The Imitation Gam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85351"/>
            <a:ext cx="4040439" cy="227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866502" y="4823057"/>
            <a:ext cx="3521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ea typeface="標楷體" panose="03000509000000000000" pitchFamily="65" charset="-120"/>
              </a:rPr>
              <a:t>電影</a:t>
            </a:r>
            <a:r>
              <a:rPr lang="en-US" altLang="zh-TW" sz="2400" dirty="0">
                <a:ea typeface="標楷體" panose="03000509000000000000" pitchFamily="65" charset="-120"/>
              </a:rPr>
              <a:t>《</a:t>
            </a:r>
            <a:r>
              <a:rPr lang="zh-TW" altLang="en-US" sz="2400" dirty="0">
                <a:ea typeface="標楷體" panose="03000509000000000000" pitchFamily="65" charset="-120"/>
              </a:rPr>
              <a:t>模仿遊戲</a:t>
            </a:r>
            <a:r>
              <a:rPr lang="en-US" altLang="zh-TW" sz="2400" dirty="0">
                <a:ea typeface="標楷體" panose="03000509000000000000" pitchFamily="65" charset="-120"/>
              </a:rPr>
              <a:t>》</a:t>
            </a:r>
          </a:p>
          <a:p>
            <a:pPr algn="ctr"/>
            <a:r>
              <a:rPr lang="en-US" altLang="zh-TW" sz="2400" dirty="0">
                <a:ea typeface="標楷體" panose="03000509000000000000" pitchFamily="65" charset="-120"/>
              </a:rPr>
              <a:t>The Imitation Game</a:t>
            </a:r>
          </a:p>
          <a:p>
            <a:pPr algn="ctr"/>
            <a:r>
              <a:rPr lang="zh-TW" altLang="en-US" sz="2400" dirty="0">
                <a:ea typeface="標楷體" panose="03000509000000000000" pitchFamily="65" charset="-120"/>
              </a:rPr>
              <a:t>劇照</a:t>
            </a:r>
          </a:p>
        </p:txBody>
      </p:sp>
    </p:spTree>
    <p:extLst>
      <p:ext uri="{BB962C8B-B14F-4D97-AF65-F5344CB8AC3E}">
        <p14:creationId xmlns:p14="http://schemas.microsoft.com/office/powerpoint/2010/main" val="38380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2627784" y="3052024"/>
            <a:ext cx="3606458" cy="1689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636872" y="2341107"/>
            <a:ext cx="3606458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614271" y="4940064"/>
            <a:ext cx="3606458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近年人工智慧系統的演進</a:t>
            </a:r>
            <a:r>
              <a:rPr lang="en-US" altLang="zh-TW" dirty="0"/>
              <a:t>(1)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3</a:t>
            </a:fld>
            <a:endParaRPr lang="zh-TW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2777340" y="5089955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PC/Workstation/Server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618178" y="3277210"/>
            <a:ext cx="360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Learning Algorithms &amp; </a:t>
            </a:r>
          </a:p>
          <a:p>
            <a:pPr algn="ctr"/>
            <a:r>
              <a:rPr lang="en-US" altLang="zh-TW" dirty="0"/>
              <a:t>Libraries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59870" y="2383497"/>
            <a:ext cx="360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1083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790504"/>
          </a:xfrm>
        </p:spPr>
        <p:txBody>
          <a:bodyPr/>
          <a:lstStyle/>
          <a:p>
            <a:r>
              <a:rPr kumimoji="1" lang="zh-TW" altLang="en-US" dirty="0"/>
              <a:t>為了加速</a:t>
            </a:r>
            <a:r>
              <a:rPr kumimoji="1" lang="en-US" altLang="zh-TW" dirty="0"/>
              <a:t>3D</a:t>
            </a:r>
            <a:r>
              <a:rPr kumimoji="1" lang="zh-TW" altLang="en-US" dirty="0"/>
              <a:t>遊戲而誕生的</a:t>
            </a:r>
            <a:r>
              <a:rPr kumimoji="1" lang="en-US" altLang="zh-TW" dirty="0"/>
              <a:t>GPU</a:t>
            </a:r>
            <a:br>
              <a:rPr kumimoji="1" lang="en-US" altLang="zh-TW" dirty="0"/>
            </a:br>
            <a:r>
              <a:rPr kumimoji="1" lang="en-US" altLang="zh-TW" sz="1600" dirty="0"/>
              <a:t>https://www.tomshardware.com/picturestory/715-history-of-nvidia-gpus.html</a:t>
            </a:r>
            <a:endParaRPr kumimoji="1" lang="zh-TW" altLang="en-US" sz="1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30</a:t>
            </a:fld>
            <a:endParaRPr lang="zh-TW" altLang="zh-TW"/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0850" y="2195373"/>
            <a:ext cx="8291513" cy="424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021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效能高出</a:t>
            </a:r>
            <a:r>
              <a:rPr kumimoji="1" lang="en-US" altLang="zh-TW" dirty="0"/>
              <a:t>CPU</a:t>
            </a:r>
            <a:r>
              <a:rPr kumimoji="1" lang="zh-TW" altLang="en-US" dirty="0"/>
              <a:t>許多的</a:t>
            </a:r>
            <a:r>
              <a:rPr kumimoji="1" lang="en-US" altLang="zh-TW" dirty="0"/>
              <a:t>GPU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31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14373"/>
            <a:ext cx="6529536" cy="43530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7479" y="6400735"/>
            <a:ext cx="7729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172B4D"/>
                </a:solidFill>
              </a:rPr>
              <a:t>David B. Kirk and Wen </a:t>
            </a:r>
            <a:r>
              <a:rPr lang="en-US" altLang="zh-TW" sz="1200" dirty="0" err="1">
                <a:solidFill>
                  <a:srgbClr val="172B4D"/>
                </a:solidFill>
              </a:rPr>
              <a:t>mei</a:t>
            </a:r>
            <a:r>
              <a:rPr lang="en-US" altLang="zh-TW" sz="1200" dirty="0">
                <a:solidFill>
                  <a:srgbClr val="172B4D"/>
                </a:solidFill>
              </a:rPr>
              <a:t> W. </a:t>
            </a:r>
            <a:r>
              <a:rPr lang="en-US" altLang="zh-TW" sz="1200" dirty="0" err="1">
                <a:solidFill>
                  <a:srgbClr val="172B4D"/>
                </a:solidFill>
              </a:rPr>
              <a:t>Hwu</a:t>
            </a:r>
            <a:r>
              <a:rPr lang="en-US" altLang="zh-TW" sz="1200" dirty="0">
                <a:solidFill>
                  <a:srgbClr val="172B4D"/>
                </a:solidFill>
              </a:rPr>
              <a:t>, </a:t>
            </a:r>
            <a:r>
              <a:rPr lang="en-US" altLang="zh-TW" sz="1200" dirty="0" err="1">
                <a:solidFill>
                  <a:srgbClr val="172B4D"/>
                </a:solidFill>
              </a:rPr>
              <a:t>Programmming</a:t>
            </a:r>
            <a:r>
              <a:rPr lang="en-US" altLang="zh-TW" sz="1200" dirty="0">
                <a:solidFill>
                  <a:srgbClr val="172B4D"/>
                </a:solidFill>
              </a:rPr>
              <a:t> massively parallel processors - a hands-on approach, ISBN: 978-0-12-381472-2, Elsevier Inc., 2010. 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24643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終於讓</a:t>
            </a:r>
            <a:r>
              <a:rPr lang="en-US" altLang="zh-TW" dirty="0"/>
              <a:t>CNN</a:t>
            </a:r>
            <a:r>
              <a:rPr lang="zh-TW" altLang="en-US" dirty="0"/>
              <a:t>在</a:t>
            </a:r>
            <a:r>
              <a:rPr lang="en-US" altLang="zh-TW" dirty="0"/>
              <a:t>2010</a:t>
            </a:r>
            <a:r>
              <a:rPr lang="zh-TW" altLang="en-US" dirty="0"/>
              <a:t>年後蓬勃發展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39"/>
            <a:ext cx="8229600" cy="180020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/>
              <a:t>1998</a:t>
            </a:r>
            <a:r>
              <a:rPr lang="zh-TW" altLang="en-US" sz="2800" dirty="0"/>
              <a:t>年發表的學術論文，利用</a:t>
            </a:r>
            <a:r>
              <a:rPr lang="en-US" altLang="zh-TW" sz="2800" b="1" dirty="0">
                <a:solidFill>
                  <a:srgbClr val="0070C0"/>
                </a:solidFill>
              </a:rPr>
              <a:t>CNN</a:t>
            </a:r>
            <a:r>
              <a:rPr lang="zh-TW" altLang="en-US" sz="2800" b="1" dirty="0">
                <a:solidFill>
                  <a:srgbClr val="0070C0"/>
                </a:solidFill>
              </a:rPr>
              <a:t> </a:t>
            </a:r>
            <a:r>
              <a:rPr lang="en-US" altLang="zh-TW" sz="2800" b="1" dirty="0">
                <a:solidFill>
                  <a:srgbClr val="0070C0"/>
                </a:solidFill>
              </a:rPr>
              <a:t>(Convolutional Neural Network)</a:t>
            </a:r>
            <a:r>
              <a:rPr lang="zh-TW" altLang="en-US" sz="2800" b="1" dirty="0">
                <a:solidFill>
                  <a:srgbClr val="0070C0"/>
                </a:solidFill>
              </a:rPr>
              <a:t>辨認</a:t>
            </a:r>
            <a:r>
              <a:rPr lang="en-US" altLang="zh-TW" sz="2800" b="1" dirty="0">
                <a:solidFill>
                  <a:srgbClr val="0070C0"/>
                </a:solidFill>
              </a:rPr>
              <a:t>CAPTCHA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sz="2800" b="1" dirty="0">
                <a:solidFill>
                  <a:srgbClr val="C00000"/>
                </a:solidFill>
              </a:rPr>
              <a:t>2010</a:t>
            </a:r>
            <a:r>
              <a:rPr lang="zh-TW" altLang="en-US" sz="2800" b="1" dirty="0">
                <a:solidFill>
                  <a:srgbClr val="C00000"/>
                </a:solidFill>
              </a:rPr>
              <a:t>年後深度學習藉由</a:t>
            </a:r>
            <a:r>
              <a:rPr lang="en-US" altLang="zh-TW" sz="2800" b="1" dirty="0">
                <a:solidFill>
                  <a:srgbClr val="C00000"/>
                </a:solidFill>
              </a:rPr>
              <a:t>GPU</a:t>
            </a:r>
            <a:r>
              <a:rPr lang="zh-TW" altLang="en-US" sz="2800" b="1" dirty="0">
                <a:solidFill>
                  <a:srgbClr val="C00000"/>
                </a:solidFill>
              </a:rPr>
              <a:t>的算力而大展身手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32</a:t>
            </a:fld>
            <a:endParaRPr lang="zh-TW" altLang="zh-TW"/>
          </a:p>
        </p:txBody>
      </p:sp>
      <p:pic>
        <p:nvPicPr>
          <p:cNvPr id="5" name="Picture 2" descr="「deep neural network lecu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63945"/>
            <a:ext cx="7604218" cy="29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6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DL/GPU</a:t>
            </a:r>
            <a:r>
              <a:rPr lang="zh-TW" altLang="en-US" dirty="0"/>
              <a:t>在</a:t>
            </a:r>
            <a:r>
              <a:rPr lang="en-US" altLang="zh-TW" dirty="0"/>
              <a:t>2012</a:t>
            </a:r>
            <a:r>
              <a:rPr lang="zh-TW" altLang="en-US" dirty="0"/>
              <a:t>年顛覆</a:t>
            </a:r>
            <a:r>
              <a:rPr lang="en-US" altLang="zh-TW" dirty="0"/>
              <a:t>CV</a:t>
            </a:r>
            <a:r>
              <a:rPr lang="zh-TW" altLang="en-US" dirty="0"/>
              <a:t>的潮流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33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060848"/>
            <a:ext cx="4080355" cy="41248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194" y="2432024"/>
            <a:ext cx="3979431" cy="33825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07479" y="6400735"/>
            <a:ext cx="77290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172B4D"/>
                </a:solidFill>
              </a:rPr>
              <a:t>Source: </a:t>
            </a:r>
            <a:r>
              <a:rPr lang="en-US" altLang="zh-TW" sz="1200" dirty="0" err="1">
                <a:solidFill>
                  <a:srgbClr val="172B4D"/>
                </a:solidFill>
              </a:rPr>
              <a:t>Nvidia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3485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6569F1-598E-4BA3-B1AB-D473FD22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</a:t>
            </a:r>
            <a:r>
              <a:rPr lang="zh-TW" altLang="en-US" dirty="0"/>
              <a:t>是</a:t>
            </a:r>
            <a:r>
              <a:rPr lang="en-US" altLang="zh-TW" dirty="0"/>
              <a:t>AI</a:t>
            </a:r>
            <a:r>
              <a:rPr lang="zh-TW" altLang="en-US" dirty="0"/>
              <a:t>發展最盛的分支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4D639A-75CA-4D98-824F-90B261A4977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34</a:t>
            </a:fld>
            <a:endParaRPr lang="zh-TW" altLang="zh-TW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EF1E7640-2B7A-48B8-89F3-DA4D83D4C6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4" b="3846"/>
          <a:stretch/>
        </p:blipFill>
        <p:spPr bwMode="auto">
          <a:xfrm>
            <a:off x="612346" y="1976537"/>
            <a:ext cx="7811574" cy="4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93BC1A-0A5A-4834-9100-44C893AA4633}"/>
              </a:ext>
            </a:extLst>
          </p:cNvPr>
          <p:cNvSpPr/>
          <p:nvPr/>
        </p:nvSpPr>
        <p:spPr>
          <a:xfrm>
            <a:off x="323528" y="6455963"/>
            <a:ext cx="94330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3"/>
              </a:rPr>
              <a:t>https://blogs.nvidia.com.tw/2016/07/whats-difference-artificial-intelligence-machine-learning-deep-learning-ai/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48580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4788024" y="2882819"/>
            <a:ext cx="3606458" cy="761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788024" y="3761906"/>
            <a:ext cx="3606459" cy="747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90504" y="2843774"/>
            <a:ext cx="3606458" cy="1689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99592" y="213285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876990" y="4731814"/>
            <a:ext cx="7494493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940152" y="5666490"/>
            <a:ext cx="1224136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Learning + GPU + Big 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35</a:t>
            </a:fld>
            <a:endParaRPr lang="zh-TW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1040060" y="4881705"/>
            <a:ext cx="688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PC/Workstation/Server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88024" y="3801234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Framework</a:t>
            </a:r>
          </a:p>
          <a:p>
            <a:pPr algn="ctr"/>
            <a:r>
              <a:rPr lang="en-US" altLang="zh-TW" sz="2000" dirty="0" err="1"/>
              <a:t>Tensorflow</a:t>
            </a:r>
            <a:r>
              <a:rPr lang="en-US" altLang="zh-TW" sz="2000" dirty="0"/>
              <a:t>/</a:t>
            </a:r>
            <a:r>
              <a:rPr lang="en-US" altLang="zh-TW" sz="2000" dirty="0" err="1"/>
              <a:t>Caffe</a:t>
            </a:r>
            <a:r>
              <a:rPr lang="en-US" altLang="zh-TW" sz="2000" dirty="0"/>
              <a:t>/Torch..</a:t>
            </a: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88025" y="2865230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Models</a:t>
            </a:r>
          </a:p>
          <a:p>
            <a:pPr algn="ctr"/>
            <a:r>
              <a:rPr lang="en-US" altLang="zh-TW" sz="2000" dirty="0"/>
              <a:t>CNN/RNN/LSTM…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80898" y="3068960"/>
            <a:ext cx="360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Learning Algorithms &amp; </a:t>
            </a:r>
          </a:p>
          <a:p>
            <a:pPr algn="ctr"/>
            <a:r>
              <a:rPr lang="en-US" altLang="zh-TW" dirty="0"/>
              <a:t>Libraries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2590" y="217524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25970" y="580294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0795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2132856"/>
            <a:ext cx="7772400" cy="2808312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但是請注意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並非所有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AI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或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ML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都能像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DL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一樣爆發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6305968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2708920"/>
            <a:ext cx="7772400" cy="2232248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針對應用領域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(</a:t>
            </a:r>
            <a:r>
              <a:rPr lang="en-US" altLang="zh-TW" cap="none" dirty="0">
                <a:solidFill>
                  <a:srgbClr val="0000FF"/>
                </a:solidFill>
                <a:ea typeface="標楷體" pitchFamily="65" charset="-120"/>
              </a:rPr>
              <a:t>e.g. 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DL)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設計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C00000"/>
                </a:solidFill>
                <a:ea typeface="標楷體" pitchFamily="65" charset="-120"/>
              </a:rPr>
              <a:t>異質多核心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系統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5077403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790504"/>
          </a:xfrm>
        </p:spPr>
        <p:txBody>
          <a:bodyPr>
            <a:normAutofit/>
          </a:bodyPr>
          <a:lstStyle/>
          <a:p>
            <a:r>
              <a:rPr lang="zh-TW" altLang="en-US" dirty="0"/>
              <a:t>異質多核心 </a:t>
            </a:r>
            <a:r>
              <a:rPr lang="en-US" altLang="zh-TW" sz="3100" dirty="0"/>
              <a:t>(Heterogeneous Multicore)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kumimoji="1" lang="zh-TW" altLang="en-US" sz="3200" dirty="0"/>
              <a:t>異質平台可用於加速重要應用，但是技術門檻頗高，架構與時俱進、變化多端</a:t>
            </a:r>
          </a:p>
          <a:p>
            <a:pPr lvl="1">
              <a:spcAft>
                <a:spcPts val="600"/>
              </a:spcAft>
            </a:pPr>
            <a:r>
              <a:rPr kumimoji="1" lang="en-US" altLang="zh-TW" sz="2800" b="1" dirty="0">
                <a:solidFill>
                  <a:srgbClr val="0000FF"/>
                </a:solidFill>
              </a:rPr>
              <a:t>GPU</a:t>
            </a:r>
            <a:r>
              <a:rPr kumimoji="1" lang="zh-TW" altLang="en-US" sz="2800" dirty="0"/>
              <a:t>在近年已大量用於加速深度學習模型之訓練</a:t>
            </a:r>
          </a:p>
          <a:p>
            <a:pPr lvl="1">
              <a:spcAft>
                <a:spcPts val="600"/>
              </a:spcAft>
            </a:pPr>
            <a:r>
              <a:rPr kumimoji="1" lang="en-US" altLang="zh-TW" sz="2800" b="1" dirty="0">
                <a:solidFill>
                  <a:srgbClr val="0000FF"/>
                </a:solidFill>
              </a:rPr>
              <a:t>DSP</a:t>
            </a:r>
            <a:r>
              <a:rPr kumimoji="1" lang="zh-TW" altLang="en-US" sz="2800" dirty="0"/>
              <a:t>常被用於嵌入式系統上作為深度學習推論引擎</a:t>
            </a:r>
          </a:p>
          <a:p>
            <a:pPr lvl="1">
              <a:spcAft>
                <a:spcPts val="600"/>
              </a:spcAft>
            </a:pPr>
            <a:r>
              <a:rPr kumimoji="1" lang="en-US" altLang="zh-TW" sz="2800" dirty="0"/>
              <a:t>Google</a:t>
            </a:r>
            <a:r>
              <a:rPr kumimoji="1" lang="zh-TW" altLang="en-US" sz="2800" dirty="0"/>
              <a:t>的</a:t>
            </a:r>
            <a:r>
              <a:rPr kumimoji="1" lang="en-US" altLang="zh-TW" sz="2800" b="1" dirty="0">
                <a:solidFill>
                  <a:srgbClr val="0000FF"/>
                </a:solidFill>
              </a:rPr>
              <a:t>Cloud TPU</a:t>
            </a:r>
            <a:r>
              <a:rPr kumimoji="1" lang="zh-TW" altLang="en-US" sz="2800" dirty="0"/>
              <a:t>與</a:t>
            </a:r>
            <a:r>
              <a:rPr kumimoji="1" lang="en-US" altLang="zh-TW" sz="2800" b="1" dirty="0">
                <a:solidFill>
                  <a:srgbClr val="0000FF"/>
                </a:solidFill>
              </a:rPr>
              <a:t>Edge TPU</a:t>
            </a:r>
            <a:r>
              <a:rPr kumimoji="1" lang="zh-TW" altLang="en-US" sz="2800" dirty="0"/>
              <a:t>有機會顛覆市場</a:t>
            </a:r>
          </a:p>
          <a:p>
            <a:pPr lvl="1">
              <a:spcAft>
                <a:spcPts val="600"/>
              </a:spcAft>
            </a:pPr>
            <a:r>
              <a:rPr kumimoji="1" lang="en-US" altLang="zh-TW" sz="2800" b="1" dirty="0">
                <a:solidFill>
                  <a:srgbClr val="0000FF"/>
                </a:solidFill>
              </a:rPr>
              <a:t>FPGA</a:t>
            </a:r>
            <a:r>
              <a:rPr kumimoji="1" lang="zh-TW" altLang="en-US" sz="2800" dirty="0"/>
              <a:t>可依照應用的需求放入最適合的架構</a:t>
            </a:r>
          </a:p>
          <a:p>
            <a:pPr>
              <a:spcAft>
                <a:spcPts val="600"/>
              </a:spcAft>
            </a:pPr>
            <a:endParaRPr kumimoji="1" lang="en-US" altLang="zh-TW" sz="3200" dirty="0"/>
          </a:p>
          <a:p>
            <a:pPr>
              <a:spcAft>
                <a:spcPts val="600"/>
              </a:spcAft>
            </a:pPr>
            <a:r>
              <a:rPr kumimoji="1" lang="zh-TW" altLang="en-US" sz="3200" dirty="0"/>
              <a:t>重點在於對應用的特性、需求、效能表現做好分析，因此需要對</a:t>
            </a:r>
            <a:r>
              <a:rPr kumimoji="1" lang="zh-TW" altLang="en-US" sz="3200" b="1" dirty="0">
                <a:solidFill>
                  <a:srgbClr val="C00000"/>
                </a:solidFill>
              </a:rPr>
              <a:t>計算架構</a:t>
            </a:r>
            <a:r>
              <a:rPr kumimoji="1" lang="zh-TW" altLang="en-US" sz="3200" dirty="0"/>
              <a:t>的理解、對</a:t>
            </a:r>
            <a:r>
              <a:rPr kumimoji="1" lang="zh-TW" altLang="en-US" sz="3200" b="1" dirty="0">
                <a:solidFill>
                  <a:srgbClr val="C00000"/>
                </a:solidFill>
              </a:rPr>
              <a:t>系統軟體</a:t>
            </a:r>
            <a:r>
              <a:rPr kumimoji="1" lang="zh-TW" altLang="en-US" sz="3200" dirty="0"/>
              <a:t>的素養、以及使用</a:t>
            </a:r>
            <a:r>
              <a:rPr kumimoji="1" lang="zh-TW" altLang="en-US" sz="3200" b="1" dirty="0">
                <a:solidFill>
                  <a:srgbClr val="C00000"/>
                </a:solidFill>
              </a:rPr>
              <a:t>各種工具</a:t>
            </a:r>
            <a:r>
              <a:rPr kumimoji="1" lang="zh-TW" altLang="en-US" sz="3200" dirty="0"/>
              <a:t>來解決實務問題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38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419045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790504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各種針對</a:t>
            </a:r>
            <a:r>
              <a:rPr kumimoji="1" lang="en-US" altLang="zh-TW" dirty="0"/>
              <a:t>AI</a:t>
            </a:r>
            <a:r>
              <a:rPr kumimoji="1" lang="zh-TW" altLang="en-US" dirty="0"/>
              <a:t>應用設計的異質計算平台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39</a:t>
            </a:fld>
            <a:endParaRPr lang="zh-TW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B23C12-83E5-4BB8-BB3A-F5E049BDBA36}"/>
              </a:ext>
            </a:extLst>
          </p:cNvPr>
          <p:cNvSpPr/>
          <p:nvPr/>
        </p:nvSpPr>
        <p:spPr>
          <a:xfrm>
            <a:off x="3059832" y="2116826"/>
            <a:ext cx="2780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Workstation</a:t>
            </a: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088E61C-F746-40A1-A125-CC72A8B0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763484"/>
            <a:ext cx="6802010" cy="12724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B4931C8-E050-4A7B-B909-9DE4E400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293096"/>
            <a:ext cx="3360493" cy="127243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E186504-DACC-4208-A19F-C82C22A2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293096"/>
            <a:ext cx="3360493" cy="127243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9B6E618-2925-435E-81F9-D6C4FC46AB7F}"/>
              </a:ext>
            </a:extLst>
          </p:cNvPr>
          <p:cNvSpPr/>
          <p:nvPr/>
        </p:nvSpPr>
        <p:spPr>
          <a:xfrm>
            <a:off x="1619672" y="5646439"/>
            <a:ext cx="2016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RTX-2080Ti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9F89BD-42E4-4E77-9A51-372EBD0CAE2F}"/>
              </a:ext>
            </a:extLst>
          </p:cNvPr>
          <p:cNvSpPr/>
          <p:nvPr/>
        </p:nvSpPr>
        <p:spPr>
          <a:xfrm>
            <a:off x="5364088" y="5649444"/>
            <a:ext cx="2016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RTX-2080Ti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349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4788024" y="2882819"/>
            <a:ext cx="3606458" cy="761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788024" y="3761906"/>
            <a:ext cx="3606459" cy="747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90504" y="2843774"/>
            <a:ext cx="3606458" cy="1689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99592" y="213285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876990" y="4731814"/>
            <a:ext cx="7494493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940152" y="5666490"/>
            <a:ext cx="1224136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近年人工智慧系統的演進</a:t>
            </a:r>
            <a:r>
              <a:rPr lang="en-US" altLang="zh-TW" dirty="0"/>
              <a:t>(2)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</a:t>
            </a:fld>
            <a:endParaRPr lang="zh-TW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1040060" y="4881705"/>
            <a:ext cx="688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PC/Workstation/Server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88024" y="3801234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Framework</a:t>
            </a:r>
          </a:p>
          <a:p>
            <a:pPr algn="ctr"/>
            <a:r>
              <a:rPr lang="en-US" altLang="zh-TW" sz="2000" dirty="0" err="1"/>
              <a:t>Tensorflow</a:t>
            </a:r>
            <a:r>
              <a:rPr lang="en-US" altLang="zh-TW" sz="2000" dirty="0"/>
              <a:t>/</a:t>
            </a:r>
            <a:r>
              <a:rPr lang="en-US" altLang="zh-TW" sz="2000" dirty="0" err="1"/>
              <a:t>Caffe</a:t>
            </a:r>
            <a:r>
              <a:rPr lang="en-US" altLang="zh-TW" sz="2000" dirty="0"/>
              <a:t>/Torch..</a:t>
            </a: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88025" y="2865230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Models</a:t>
            </a:r>
          </a:p>
          <a:p>
            <a:pPr algn="ctr"/>
            <a:r>
              <a:rPr lang="en-US" altLang="zh-TW" sz="2000" dirty="0"/>
              <a:t>CNN/RNN/LSTM…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80898" y="3068960"/>
            <a:ext cx="360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Learning Algorithms &amp; </a:t>
            </a:r>
          </a:p>
          <a:p>
            <a:pPr algn="ctr"/>
            <a:r>
              <a:rPr lang="en-US" altLang="zh-TW" dirty="0"/>
              <a:t>Libraries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2590" y="217524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25970" y="5802943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892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790504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各種針對</a:t>
            </a:r>
            <a:r>
              <a:rPr kumimoji="1" lang="en-US" altLang="zh-TW" dirty="0"/>
              <a:t>AI</a:t>
            </a:r>
            <a:r>
              <a:rPr kumimoji="1" lang="zh-TW" altLang="en-US" dirty="0"/>
              <a:t>應用設計的異質計算平台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40</a:t>
            </a:fld>
            <a:endParaRPr lang="zh-TW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B23C12-83E5-4BB8-BB3A-F5E049BDBA36}"/>
              </a:ext>
            </a:extLst>
          </p:cNvPr>
          <p:cNvSpPr/>
          <p:nvPr/>
        </p:nvSpPr>
        <p:spPr>
          <a:xfrm>
            <a:off x="899592" y="2276872"/>
            <a:ext cx="2890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Edge Controller</a:t>
            </a:r>
            <a:endParaRPr lang="zh-TW" altLang="en-US" sz="28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B84E2DE-501E-481E-8E77-3EBBF534D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9" t="32497" r="14863" b="58"/>
          <a:stretch/>
        </p:blipFill>
        <p:spPr>
          <a:xfrm>
            <a:off x="683568" y="2852936"/>
            <a:ext cx="3499510" cy="330862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9ED2946-FAA9-4D93-BE0B-9EB27C45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157" y="2420888"/>
            <a:ext cx="4588432" cy="356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6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790504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各種針對</a:t>
            </a:r>
            <a:r>
              <a:rPr kumimoji="1" lang="en-US" altLang="zh-TW" dirty="0"/>
              <a:t>AI</a:t>
            </a:r>
            <a:r>
              <a:rPr kumimoji="1" lang="zh-TW" altLang="en-US" dirty="0"/>
              <a:t>應用設計的異質計算平台</a:t>
            </a:r>
            <a:r>
              <a:rPr kumimoji="1" lang="en-US" altLang="zh-TW" dirty="0"/>
              <a:t>(3)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41</a:t>
            </a:fld>
            <a:endParaRPr lang="zh-TW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B23C12-83E5-4BB8-BB3A-F5E049BDBA36}"/>
              </a:ext>
            </a:extLst>
          </p:cNvPr>
          <p:cNvSpPr/>
          <p:nvPr/>
        </p:nvSpPr>
        <p:spPr>
          <a:xfrm>
            <a:off x="1403648" y="2185700"/>
            <a:ext cx="21595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 Devices</a:t>
            </a:r>
            <a:endParaRPr lang="zh-TW" altLang="en-US" sz="2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ACEADBF-DFF4-42ED-8B9E-BE5F79019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02" b="567"/>
          <a:stretch/>
        </p:blipFill>
        <p:spPr>
          <a:xfrm>
            <a:off x="34516" y="2852936"/>
            <a:ext cx="4537484" cy="3276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AB2229D-1AE1-45CF-AEBE-4A4519B01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23" y="2363005"/>
            <a:ext cx="4202377" cy="39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75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790504"/>
          </a:xfrm>
        </p:spPr>
        <p:txBody>
          <a:bodyPr>
            <a:normAutofit/>
          </a:bodyPr>
          <a:lstStyle/>
          <a:p>
            <a:r>
              <a:rPr lang="zh-TW" altLang="en-US" dirty="0"/>
              <a:t>如何設計異質平台</a:t>
            </a:r>
            <a:r>
              <a:rPr lang="zh-TW" altLang="en-US" dirty="0">
                <a:latin typeface="標楷體" panose="03000509000000000000" pitchFamily="65" charset="-120"/>
              </a:rPr>
              <a:t>軟硬體？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zh-TW" altLang="en-US" sz="3200" dirty="0"/>
              <a:t>必須多充分理解「</a:t>
            </a:r>
            <a:r>
              <a:rPr kumimoji="1" lang="zh-TW" altLang="en-US" sz="3200" b="1" dirty="0">
                <a:solidFill>
                  <a:srgbClr val="C00000"/>
                </a:solidFill>
              </a:rPr>
              <a:t>底層</a:t>
            </a:r>
            <a:r>
              <a:rPr kumimoji="1" lang="zh-TW" altLang="en-US" sz="3200" dirty="0"/>
              <a:t>」</a:t>
            </a:r>
            <a:endParaRPr kumimoji="1" lang="en-US" altLang="zh-TW" sz="3200" dirty="0"/>
          </a:p>
          <a:p>
            <a:pPr lvl="1">
              <a:spcAft>
                <a:spcPts val="600"/>
              </a:spcAft>
            </a:pPr>
            <a:r>
              <a:rPr kumimoji="1" lang="zh-TW" altLang="en-US" sz="2800" dirty="0"/>
              <a:t>要會用平行計算技術與專用程式語言</a:t>
            </a:r>
            <a:endParaRPr kumimoji="1" lang="en-US" altLang="zh-TW" sz="2800" dirty="0"/>
          </a:p>
          <a:p>
            <a:pPr lvl="1">
              <a:spcAft>
                <a:spcPts val="600"/>
              </a:spcAft>
            </a:pPr>
            <a:r>
              <a:rPr kumimoji="1" lang="zh-TW" altLang="en-US" sz="2800" dirty="0"/>
              <a:t>要懂得作業系統和計算機結構</a:t>
            </a:r>
            <a:endParaRPr kumimoji="1" lang="en-US" altLang="zh-TW" sz="2800" dirty="0"/>
          </a:p>
          <a:p>
            <a:pPr>
              <a:spcAft>
                <a:spcPts val="600"/>
              </a:spcAft>
            </a:pPr>
            <a:r>
              <a:rPr kumimoji="1" lang="zh-TW" altLang="en-US" sz="3200" dirty="0"/>
              <a:t>必須充分理解「</a:t>
            </a:r>
            <a:r>
              <a:rPr kumimoji="1" lang="zh-TW" altLang="en-US" sz="3200" b="1" dirty="0">
                <a:solidFill>
                  <a:srgbClr val="C00000"/>
                </a:solidFill>
              </a:rPr>
              <a:t>應用面</a:t>
            </a:r>
            <a:r>
              <a:rPr kumimoji="1" lang="zh-TW" altLang="en-US" sz="3200" dirty="0"/>
              <a:t>」的需求</a:t>
            </a:r>
            <a:endParaRPr kumimoji="1" lang="en-US" altLang="zh-TW" sz="3200" dirty="0"/>
          </a:p>
          <a:p>
            <a:pPr lvl="1">
              <a:spcAft>
                <a:spcPts val="600"/>
              </a:spcAft>
            </a:pPr>
            <a:r>
              <a:rPr kumimoji="1" lang="zh-TW" altLang="en-US" sz="2800" dirty="0"/>
              <a:t>要看懂程式、資料結構、演算法、軟體架構</a:t>
            </a:r>
            <a:endParaRPr kumimoji="1" lang="en-US" altLang="zh-TW" sz="2800" dirty="0"/>
          </a:p>
          <a:p>
            <a:pPr lvl="1">
              <a:spcAft>
                <a:spcPts val="600"/>
              </a:spcAft>
            </a:pPr>
            <a:r>
              <a:rPr kumimoji="1" lang="zh-TW" altLang="en-US" sz="2800" dirty="0"/>
              <a:t>要懂得效能量測、分析、優化</a:t>
            </a:r>
            <a:endParaRPr kumimoji="1" lang="en-US" altLang="zh-TW" sz="2800" dirty="0"/>
          </a:p>
          <a:p>
            <a:pPr>
              <a:spcAft>
                <a:spcPts val="600"/>
              </a:spcAft>
            </a:pPr>
            <a:r>
              <a:rPr kumimoji="1" lang="zh-TW" altLang="en-US" sz="3200" dirty="0"/>
              <a:t>透過</a:t>
            </a:r>
            <a:r>
              <a:rPr kumimoji="1" lang="zh-TW" altLang="en-US" sz="3200" b="1" dirty="0">
                <a:solidFill>
                  <a:srgbClr val="0000FF"/>
                </a:solidFill>
              </a:rPr>
              <a:t>實作</a:t>
            </a:r>
            <a:r>
              <a:rPr kumimoji="1" lang="zh-TW" altLang="en-US" sz="3200" dirty="0"/>
              <a:t>將應用面與底層融會貫通</a:t>
            </a:r>
            <a:endParaRPr kumimoji="1" lang="en-US" altLang="zh-TW" sz="3200" dirty="0"/>
          </a:p>
          <a:p>
            <a:pPr>
              <a:spcAft>
                <a:spcPts val="600"/>
              </a:spcAft>
            </a:pPr>
            <a:r>
              <a:rPr kumimoji="1" lang="zh-TW" altLang="en-US" sz="3200" dirty="0"/>
              <a:t>發展</a:t>
            </a:r>
            <a:r>
              <a:rPr kumimoji="1" lang="zh-TW" altLang="en-US" sz="3200" b="1" dirty="0">
                <a:solidFill>
                  <a:srgbClr val="0000FF"/>
                </a:solidFill>
              </a:rPr>
              <a:t>自動化工具</a:t>
            </a:r>
            <a:r>
              <a:rPr kumimoji="1" lang="zh-TW" altLang="en-US" sz="3200" dirty="0"/>
              <a:t>來敏捷開發系統晶片</a:t>
            </a:r>
            <a:endParaRPr kumimoji="1" lang="en-US" altLang="zh-TW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42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17204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790504"/>
          </a:xfrm>
        </p:spPr>
        <p:txBody>
          <a:bodyPr>
            <a:normAutofit/>
          </a:bodyPr>
          <a:lstStyle/>
          <a:p>
            <a:r>
              <a:rPr lang="zh-TW" altLang="en-US" dirty="0"/>
              <a:t>廣告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OCW</a:t>
            </a:r>
            <a:r>
              <a:rPr lang="zh-TW" altLang="en-US" dirty="0"/>
              <a:t>線上教材推廣規劃</a:t>
            </a:r>
            <a:r>
              <a:rPr lang="en-US" altLang="zh-TW" dirty="0"/>
              <a:t>(1)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8363272" cy="2376264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kumimoji="1" lang="zh-TW" altLang="en-US" sz="3200" dirty="0"/>
              <a:t>教育部課程改進計畫，以做中學的方式學習</a:t>
            </a:r>
            <a:endParaRPr kumimoji="1" lang="en-US" altLang="zh-TW" sz="3200" dirty="0"/>
          </a:p>
          <a:p>
            <a:pPr>
              <a:spcAft>
                <a:spcPts val="600"/>
              </a:spcAft>
            </a:pPr>
            <a:r>
              <a:rPr kumimoji="1" lang="zh-TW" altLang="en-US" sz="3200" dirty="0"/>
              <a:t>已經公開線上分享之實驗模組</a:t>
            </a:r>
            <a:r>
              <a:rPr kumimoji="1" lang="en-US" altLang="zh-TW" sz="3200" dirty="0"/>
              <a:t>: </a:t>
            </a:r>
            <a:br>
              <a:rPr kumimoji="1" lang="en-US" altLang="zh-TW" sz="3200" dirty="0"/>
            </a:br>
            <a:r>
              <a:rPr kumimoji="1" lang="en-US" altLang="zh-TW" sz="3200" dirty="0"/>
              <a:t>(https://www.youtube.com/watch?v=1_qywlLbAwU)</a:t>
            </a:r>
          </a:p>
          <a:p>
            <a:pPr lvl="1">
              <a:spcAft>
                <a:spcPts val="600"/>
              </a:spcAft>
            </a:pPr>
            <a:r>
              <a:rPr kumimoji="1" lang="zh-TW" altLang="en-US" sz="2800" dirty="0"/>
              <a:t>以常見的機器學習、影像辨認開源碼</a:t>
            </a:r>
            <a:r>
              <a:rPr kumimoji="1" lang="en-US" altLang="zh-TW" sz="2800" dirty="0"/>
              <a:t>(Yolo)</a:t>
            </a:r>
            <a:r>
              <a:rPr kumimoji="1" lang="zh-TW" altLang="en-US" sz="2800" dirty="0"/>
              <a:t>做為案例</a:t>
            </a:r>
          </a:p>
          <a:p>
            <a:pPr lvl="1">
              <a:spcAft>
                <a:spcPts val="600"/>
              </a:spcAft>
            </a:pPr>
            <a:r>
              <a:rPr kumimoji="1" lang="zh-TW" altLang="en-US" sz="2800" dirty="0"/>
              <a:t>以</a:t>
            </a:r>
            <a:r>
              <a:rPr kumimoji="1" lang="en-US" altLang="zh-TW" sz="2800" dirty="0"/>
              <a:t>CPU</a:t>
            </a:r>
            <a:r>
              <a:rPr kumimoji="1" lang="zh-TW" altLang="en-US" sz="2800" dirty="0"/>
              <a:t>平行處理加速機器學習</a:t>
            </a:r>
            <a:r>
              <a:rPr kumimoji="1" lang="en-US" altLang="zh-TW" sz="2800" dirty="0"/>
              <a:t>(</a:t>
            </a:r>
            <a:r>
              <a:rPr kumimoji="1" lang="en-US" altLang="zh-TW" sz="2800" dirty="0" err="1"/>
              <a:t>Tensorflow</a:t>
            </a:r>
            <a:r>
              <a:rPr kumimoji="1" lang="en-US" altLang="zh-TW" sz="2800" dirty="0"/>
              <a:t>)</a:t>
            </a:r>
            <a:r>
              <a:rPr kumimoji="1" lang="zh-TW" altLang="en-US" sz="2800" dirty="0"/>
              <a:t>之案例研究</a:t>
            </a:r>
          </a:p>
          <a:p>
            <a:pPr lvl="1">
              <a:spcAft>
                <a:spcPts val="600"/>
              </a:spcAft>
            </a:pPr>
            <a:r>
              <a:rPr kumimoji="1" lang="zh-TW" altLang="en-US" sz="2800" dirty="0"/>
              <a:t>以</a:t>
            </a:r>
            <a:r>
              <a:rPr kumimoji="1" lang="en-US" altLang="zh-TW" sz="2800" dirty="0"/>
              <a:t>GPU</a:t>
            </a:r>
            <a:r>
              <a:rPr kumimoji="1" lang="zh-TW" altLang="en-US" sz="2800" dirty="0"/>
              <a:t>與</a:t>
            </a:r>
            <a:r>
              <a:rPr kumimoji="1" lang="en-US" altLang="zh-TW" sz="2800" dirty="0"/>
              <a:t>CUDA</a:t>
            </a:r>
            <a:r>
              <a:rPr kumimoji="1" lang="zh-TW" altLang="en-US" sz="2800" dirty="0"/>
              <a:t>加速機器學習</a:t>
            </a:r>
            <a:r>
              <a:rPr kumimoji="1" lang="en-US" altLang="zh-TW" sz="2800" dirty="0"/>
              <a:t>(</a:t>
            </a:r>
            <a:r>
              <a:rPr kumimoji="1" lang="en-US" altLang="zh-TW" sz="2800" dirty="0" err="1"/>
              <a:t>Tensorflow</a:t>
            </a:r>
            <a:r>
              <a:rPr kumimoji="1" lang="en-US" altLang="zh-TW" sz="2800" dirty="0"/>
              <a:t>)</a:t>
            </a:r>
            <a:r>
              <a:rPr kumimoji="1" lang="zh-TW" altLang="en-US" sz="2800" dirty="0"/>
              <a:t>之案例研究</a:t>
            </a:r>
          </a:p>
          <a:p>
            <a:pPr>
              <a:spcAft>
                <a:spcPts val="600"/>
              </a:spcAft>
            </a:pPr>
            <a:endParaRPr kumimoji="1"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43</a:t>
            </a:fld>
            <a:endParaRPr lang="zh-TW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FAF499B-C765-4EC7-B4AB-B017DF2A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268701"/>
            <a:ext cx="3779286" cy="237626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7CC1626-79EC-4C41-BAE5-ADC72B7F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7" y="4268701"/>
            <a:ext cx="3795921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2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0728"/>
            <a:ext cx="8229600" cy="790504"/>
          </a:xfrm>
        </p:spPr>
        <p:txBody>
          <a:bodyPr>
            <a:normAutofit/>
          </a:bodyPr>
          <a:lstStyle/>
          <a:p>
            <a:r>
              <a:rPr lang="zh-TW" altLang="en-US" dirty="0"/>
              <a:t>廣告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OCW</a:t>
            </a:r>
            <a:r>
              <a:rPr lang="zh-TW" altLang="en-US" dirty="0"/>
              <a:t>線上教材推廣規劃</a:t>
            </a:r>
            <a:r>
              <a:rPr lang="en-US" altLang="zh-TW" dirty="0"/>
              <a:t>(2)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8363272" cy="23762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3200" dirty="0"/>
              <a:t>【</a:t>
            </a:r>
            <a:r>
              <a:rPr kumimoji="1" lang="zh-TW" altLang="en-US" sz="3200" dirty="0"/>
              <a:t>高效能人工智慧系統</a:t>
            </a:r>
            <a:r>
              <a:rPr kumimoji="1" lang="en-US" altLang="zh-TW" sz="3200" dirty="0"/>
              <a:t>】</a:t>
            </a:r>
            <a:r>
              <a:rPr kumimoji="1" lang="zh-TW" altLang="en-US" sz="3200" dirty="0"/>
              <a:t>的課堂演講影片</a:t>
            </a:r>
            <a:r>
              <a:rPr kumimoji="1" lang="en-US" altLang="zh-TW" sz="3200" dirty="0"/>
              <a:t>: </a:t>
            </a:r>
            <a:br>
              <a:rPr kumimoji="1" lang="en-US" altLang="zh-TW" sz="3200" dirty="0"/>
            </a:br>
            <a:r>
              <a:rPr kumimoji="1" lang="en-US" altLang="zh-TW" sz="3200" dirty="0"/>
              <a:t>(http://bit.ly/HPCAI-2018-Spring)</a:t>
            </a:r>
            <a:endParaRPr kumimoji="1" lang="zh-TW" altLang="en-US" sz="3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44</a:t>
            </a:fld>
            <a:endParaRPr lang="zh-TW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47BC667-B535-4B7E-87BC-A4846EF3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810" y="3071382"/>
            <a:ext cx="6186379" cy="35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772400" cy="1362075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學習從應用深入到底層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找出效能的關鍵</a:t>
            </a:r>
            <a:endParaRPr lang="en-US" altLang="zh-TW" dirty="0">
              <a:solidFill>
                <a:srgbClr val="0000FF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778575" y="3645024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9pPr>
          </a:lstStyle>
          <a:p>
            <a:pPr algn="ctr" eaLnBrk="1" hangingPunct="1">
              <a:spcAft>
                <a:spcPts val="4800"/>
              </a:spcAft>
            </a:pPr>
            <a:endParaRPr kumimoji="0" lang="en-US" altLang="zh-TW" kern="0" dirty="0">
              <a:solidFill>
                <a:srgbClr val="0000FF"/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0908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回顧</a:t>
            </a:r>
            <a:r>
              <a:rPr lang="en-US" altLang="zh-TW" dirty="0"/>
              <a:t>1998</a:t>
            </a:r>
            <a:r>
              <a:rPr lang="zh-TW" altLang="en-US" dirty="0"/>
              <a:t>年發表的</a:t>
            </a:r>
            <a:r>
              <a:rPr lang="en-US" altLang="zh-TW" dirty="0"/>
              <a:t>LeNet-5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18864" y="1916833"/>
            <a:ext cx="8229600" cy="108012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/>
              <a:t>利用</a:t>
            </a:r>
            <a:r>
              <a:rPr lang="en-US" altLang="zh-TW" sz="2800" b="1" dirty="0">
                <a:solidFill>
                  <a:srgbClr val="0000FF"/>
                </a:solidFill>
              </a:rPr>
              <a:t>CNN</a:t>
            </a:r>
            <a:r>
              <a:rPr lang="zh-TW" altLang="en-US" sz="2800" b="1" dirty="0">
                <a:solidFill>
                  <a:srgbClr val="0000FF"/>
                </a:solidFill>
              </a:rPr>
              <a:t> </a:t>
            </a:r>
            <a:r>
              <a:rPr lang="en-US" altLang="zh-TW" sz="2800" b="1" dirty="0">
                <a:solidFill>
                  <a:srgbClr val="0000FF"/>
                </a:solidFill>
              </a:rPr>
              <a:t>(Convolutional Neural Network)</a:t>
            </a:r>
            <a:r>
              <a:rPr lang="zh-TW" altLang="en-US" sz="2800" b="1" dirty="0">
                <a:solidFill>
                  <a:srgbClr val="0000FF"/>
                </a:solidFill>
              </a:rPr>
              <a:t>辨認</a:t>
            </a:r>
            <a:r>
              <a:rPr lang="en-US" altLang="zh-TW" sz="2800" b="1" dirty="0">
                <a:solidFill>
                  <a:srgbClr val="0000FF"/>
                </a:solidFill>
              </a:rPr>
              <a:t>CAPTCHA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46</a:t>
            </a:fld>
            <a:endParaRPr lang="zh-TW" altLang="zh-TW"/>
          </a:p>
        </p:txBody>
      </p:sp>
      <p:pic>
        <p:nvPicPr>
          <p:cNvPr id="5" name="Picture 2" descr="「deep neural network lecu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91" y="3153852"/>
            <a:ext cx="7604218" cy="297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133055" y="6331616"/>
            <a:ext cx="7056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LeCun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L.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Bottou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Haffner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"Gradient-based learning applied to document recognition," in 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Proceedings of the IEEE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86, no. 11, pp. 2278-2324, Nov. 1998.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7813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LeNet-5: C1 Convolution Layer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47</a:t>
            </a:fld>
            <a:endParaRPr lang="zh-TW" altLang="zh-TW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49422"/>
            <a:ext cx="5077877" cy="39604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 bwMode="auto">
          <a:xfrm>
            <a:off x="5018652" y="2175978"/>
            <a:ext cx="936104" cy="10659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678676" y="5661248"/>
            <a:ext cx="722729" cy="3458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285575" y="3308051"/>
            <a:ext cx="576064" cy="4293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"/>
          </p:nvPr>
        </p:nvSpPr>
        <p:spPr>
          <a:xfrm>
            <a:off x="5401405" y="2276872"/>
            <a:ext cx="3563083" cy="452517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2000" dirty="0"/>
              <a:t>6 feature maps, each is a result of applying a 5x5 filter to input </a:t>
            </a:r>
          </a:p>
          <a:p>
            <a:pPr>
              <a:spcAft>
                <a:spcPts val="600"/>
              </a:spcAft>
            </a:pPr>
            <a:r>
              <a:rPr kumimoji="1" lang="en-US" altLang="zh-TW" sz="2000" dirty="0"/>
              <a:t>Size of feature map: 28x28 (32-25+1=28)</a:t>
            </a:r>
          </a:p>
          <a:p>
            <a:pPr>
              <a:spcAft>
                <a:spcPts val="600"/>
              </a:spcAft>
            </a:pPr>
            <a:r>
              <a:rPr kumimoji="1" lang="en-US" altLang="zh-TW" sz="2000" dirty="0"/>
              <a:t>Parameters for each pixel: 25 weights + 1 bias = 26</a:t>
            </a:r>
          </a:p>
          <a:p>
            <a:pPr>
              <a:spcAft>
                <a:spcPts val="600"/>
              </a:spcAft>
            </a:pPr>
            <a:r>
              <a:rPr kumimoji="1" lang="en-US" altLang="zh-TW" sz="2000" dirty="0"/>
              <a:t>Total trainable parameters: </a:t>
            </a:r>
            <a:br>
              <a:rPr kumimoji="1" lang="en-US" altLang="zh-TW" sz="2000" dirty="0"/>
            </a:br>
            <a:r>
              <a:rPr kumimoji="1" lang="en-US" altLang="zh-TW" sz="2000" dirty="0"/>
              <a:t>26x6=156</a:t>
            </a:r>
          </a:p>
          <a:p>
            <a:pPr>
              <a:spcAft>
                <a:spcPts val="600"/>
              </a:spcAft>
            </a:pPr>
            <a:r>
              <a:rPr kumimoji="1" lang="en-US" altLang="zh-TW" sz="2000" dirty="0"/>
              <a:t>No. of connections:</a:t>
            </a:r>
            <a:br>
              <a:rPr kumimoji="1" lang="en-US" altLang="zh-TW" sz="2000" dirty="0"/>
            </a:br>
            <a:r>
              <a:rPr kumimoji="1" lang="en-US" altLang="zh-TW" sz="2000" dirty="0"/>
              <a:t>156x28x28x6=122304</a:t>
            </a:r>
          </a:p>
          <a:p>
            <a:pPr>
              <a:spcAft>
                <a:spcPts val="600"/>
              </a:spcAft>
            </a:pPr>
            <a:endParaRPr kumimoji="1" lang="en-US" altLang="zh-TW" sz="2000" dirty="0"/>
          </a:p>
        </p:txBody>
      </p:sp>
      <p:sp>
        <p:nvSpPr>
          <p:cNvPr id="14" name="矩形 13"/>
          <p:cNvSpPr/>
          <p:nvPr/>
        </p:nvSpPr>
        <p:spPr>
          <a:xfrm>
            <a:off x="1133055" y="6331616"/>
            <a:ext cx="7056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Lecun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L.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Bottou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Haffner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"Gradient-based learning applied to document recognition," in 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Proceedings of the IEEE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86, no. 11, pp. 2278-2324, Nov. 1998.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68672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LeNet-5: S2 Subsampling Layer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48</a:t>
            </a:fld>
            <a:endParaRPr lang="zh-TW" altLang="zh-TW"/>
          </a:p>
        </p:txBody>
      </p:sp>
      <p:sp>
        <p:nvSpPr>
          <p:cNvPr id="11" name="矩形 10"/>
          <p:cNvSpPr/>
          <p:nvPr/>
        </p:nvSpPr>
        <p:spPr bwMode="auto">
          <a:xfrm>
            <a:off x="4678676" y="5661248"/>
            <a:ext cx="722729" cy="3458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285575" y="3308051"/>
            <a:ext cx="576064" cy="4293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文字版面配置區 2"/>
          <p:cNvSpPr>
            <a:spLocks noGrp="1"/>
          </p:cNvSpPr>
          <p:nvPr>
            <p:ph type="body" idx="1"/>
          </p:nvPr>
        </p:nvSpPr>
        <p:spPr>
          <a:xfrm>
            <a:off x="4966709" y="2420887"/>
            <a:ext cx="3997780" cy="358621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kumimoji="1" lang="en-US" altLang="zh-TW" sz="2000" dirty="0"/>
              <a:t>Each 28x28 feature map is reduced into a 14x14 map</a:t>
            </a:r>
          </a:p>
          <a:p>
            <a:pPr>
              <a:spcAft>
                <a:spcPts val="600"/>
              </a:spcAft>
            </a:pPr>
            <a:r>
              <a:rPr kumimoji="1" lang="en-US" altLang="zh-TW" sz="2000" dirty="0"/>
              <a:t>Each 2x2 area is added, then multiplied by a trainable coefficient, and added to a trainable bias</a:t>
            </a:r>
          </a:p>
          <a:p>
            <a:pPr>
              <a:spcAft>
                <a:spcPts val="600"/>
              </a:spcAft>
            </a:pPr>
            <a:r>
              <a:rPr kumimoji="1" lang="en-US" altLang="zh-TW" sz="2000" dirty="0"/>
              <a:t>Trainable parameters: </a:t>
            </a:r>
            <a:br>
              <a:rPr kumimoji="1" lang="en-US" altLang="zh-TW" sz="2000" dirty="0"/>
            </a:br>
            <a:r>
              <a:rPr kumimoji="1" lang="en-US" altLang="zh-TW" sz="2000" dirty="0"/>
              <a:t>2x6=12</a:t>
            </a:r>
          </a:p>
          <a:p>
            <a:pPr>
              <a:spcAft>
                <a:spcPts val="600"/>
              </a:spcAft>
            </a:pPr>
            <a:r>
              <a:rPr kumimoji="1" lang="en-US" altLang="zh-TW" sz="2000" dirty="0"/>
              <a:t>No. of connections:</a:t>
            </a:r>
            <a:br>
              <a:rPr kumimoji="1" lang="en-US" altLang="zh-TW" sz="2000" dirty="0"/>
            </a:br>
            <a:r>
              <a:rPr kumimoji="1" lang="en-US" altLang="zh-TW" sz="2000" dirty="0"/>
              <a:t>(2x2+1)x14x14x6=5880</a:t>
            </a:r>
          </a:p>
          <a:p>
            <a:pPr>
              <a:spcAft>
                <a:spcPts val="600"/>
              </a:spcAft>
            </a:pPr>
            <a:endParaRPr kumimoji="1" lang="en-US" altLang="zh-TW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10" y="2095329"/>
            <a:ext cx="4155678" cy="40063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2683518" y="2095329"/>
            <a:ext cx="2176513" cy="507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707904" y="2602361"/>
            <a:ext cx="1065214" cy="83241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995936" y="3308051"/>
            <a:ext cx="610732" cy="3150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175355" y="3393342"/>
            <a:ext cx="597763" cy="4594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427983" y="3603864"/>
            <a:ext cx="517337" cy="5146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33055" y="6331616"/>
            <a:ext cx="7056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LeCun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L.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Bottou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Haffner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"Gradient-based learning applied to document recognition," in 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Proceedings of the IEEE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86, no. 11, pp. 2278-2324, Nov. 1998.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4722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81" y="2095329"/>
            <a:ext cx="4219411" cy="40677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LeNet-5: C3 Convolution Layer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49</a:t>
            </a:fld>
            <a:endParaRPr lang="zh-TW" altLang="zh-TW"/>
          </a:p>
        </p:txBody>
      </p:sp>
      <p:sp>
        <p:nvSpPr>
          <p:cNvPr id="11" name="矩形 10"/>
          <p:cNvSpPr/>
          <p:nvPr/>
        </p:nvSpPr>
        <p:spPr bwMode="auto">
          <a:xfrm>
            <a:off x="4678676" y="5661248"/>
            <a:ext cx="722729" cy="3458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285575" y="3308051"/>
            <a:ext cx="576064" cy="4293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843808" y="2507891"/>
            <a:ext cx="2037612" cy="4606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3995936" y="3308051"/>
            <a:ext cx="610732" cy="3150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724583" y="3364660"/>
            <a:ext cx="1135448" cy="5979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319166" y="2903996"/>
            <a:ext cx="1540865" cy="6036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4309108" y="3903767"/>
            <a:ext cx="598873" cy="6224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4014606" y="5597153"/>
            <a:ext cx="826756" cy="6224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451522" y="5157192"/>
            <a:ext cx="1490826" cy="8799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68276" y="3308051"/>
            <a:ext cx="747340" cy="20517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517992" y="4737344"/>
            <a:ext cx="826756" cy="62244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5" name="文字版面配置區 2"/>
          <p:cNvSpPr txBox="1">
            <a:spLocks/>
          </p:cNvSpPr>
          <p:nvPr/>
        </p:nvSpPr>
        <p:spPr bwMode="auto">
          <a:xfrm>
            <a:off x="5132078" y="4246411"/>
            <a:ext cx="3563083" cy="202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571500" indent="-2286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863600" indent="-1778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092200" indent="-1143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35100" indent="-1778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8923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3495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067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2639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kumimoji="1" lang="en-US" altLang="zh-TW" sz="2000" kern="0" dirty="0"/>
              <a:t>16 output maps, each is a result of applying 5x5 filters to 3~6 input maps</a:t>
            </a:r>
            <a:endParaRPr lang="en-US" altLang="zh-TW" sz="2000" kern="0" dirty="0"/>
          </a:p>
          <a:p>
            <a:pPr>
              <a:spcAft>
                <a:spcPts val="600"/>
              </a:spcAft>
            </a:pPr>
            <a:r>
              <a:rPr lang="en-US" altLang="zh-TW" sz="2000" kern="0" dirty="0"/>
              <a:t>1516 trainable parameters</a:t>
            </a:r>
          </a:p>
          <a:p>
            <a:pPr>
              <a:spcAft>
                <a:spcPts val="600"/>
              </a:spcAft>
            </a:pPr>
            <a:r>
              <a:rPr kumimoji="1" lang="en-US" altLang="zh-TW" sz="2000" kern="0" dirty="0"/>
              <a:t>151600 connections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162" y="2052114"/>
            <a:ext cx="4063100" cy="204733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133055" y="6331616"/>
            <a:ext cx="7056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LeCun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L.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Bottou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Haffner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"Gradient-based learning applied to document recognition," in 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Proceedings of the IEEE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86, no. 11, pp. 2278-2324, Nov. 1998.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3091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4788024" y="2882819"/>
            <a:ext cx="3606458" cy="761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788024" y="3761906"/>
            <a:ext cx="3606459" cy="747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90504" y="2843774"/>
            <a:ext cx="3606458" cy="1689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99592" y="213285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876990" y="4731814"/>
            <a:ext cx="7494493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740896" y="5691891"/>
            <a:ext cx="847328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近年人工智慧系統的演進</a:t>
            </a:r>
            <a:r>
              <a:rPr lang="en-US" altLang="zh-TW" dirty="0"/>
              <a:t>(3)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5</a:t>
            </a:fld>
            <a:endParaRPr lang="zh-TW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1040060" y="4881705"/>
            <a:ext cx="688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PC/Workstation/Server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88024" y="3801234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Framework</a:t>
            </a:r>
          </a:p>
          <a:p>
            <a:pPr algn="ctr"/>
            <a:r>
              <a:rPr lang="en-US" altLang="zh-TW" sz="2000" dirty="0" err="1"/>
              <a:t>Tensorflow</a:t>
            </a:r>
            <a:r>
              <a:rPr lang="en-US" altLang="zh-TW" sz="2000" dirty="0"/>
              <a:t>/</a:t>
            </a:r>
            <a:r>
              <a:rPr lang="en-US" altLang="zh-TW" sz="2000" dirty="0" err="1"/>
              <a:t>Caffe</a:t>
            </a:r>
            <a:r>
              <a:rPr lang="en-US" altLang="zh-TW" sz="2000" dirty="0"/>
              <a:t>/Torch..</a:t>
            </a: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88025" y="2865230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Models</a:t>
            </a:r>
          </a:p>
          <a:p>
            <a:pPr algn="ctr"/>
            <a:r>
              <a:rPr lang="en-US" altLang="zh-TW" sz="2000" dirty="0"/>
              <a:t>CNN/RNN/LSTM…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80898" y="3068960"/>
            <a:ext cx="360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Learning Algorithms &amp; </a:t>
            </a:r>
          </a:p>
          <a:p>
            <a:pPr algn="ctr"/>
            <a:r>
              <a:rPr lang="en-US" altLang="zh-TW" dirty="0"/>
              <a:t>Libraries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2590" y="217524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740896" y="5828344"/>
            <a:ext cx="847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GPU</a:t>
            </a:r>
            <a:endParaRPr lang="zh-TW" altLang="en-US" sz="2200" dirty="0"/>
          </a:p>
        </p:txBody>
      </p:sp>
      <p:sp>
        <p:nvSpPr>
          <p:cNvPr id="25" name="矩形 24"/>
          <p:cNvSpPr/>
          <p:nvPr/>
        </p:nvSpPr>
        <p:spPr bwMode="auto">
          <a:xfrm>
            <a:off x="7524328" y="5691891"/>
            <a:ext cx="847328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24328" y="5828344"/>
            <a:ext cx="847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GPU</a:t>
            </a:r>
            <a:endParaRPr lang="zh-TW" altLang="en-US" sz="2200" dirty="0"/>
          </a:p>
        </p:txBody>
      </p:sp>
      <p:sp>
        <p:nvSpPr>
          <p:cNvPr id="27" name="矩形 26"/>
          <p:cNvSpPr/>
          <p:nvPr/>
        </p:nvSpPr>
        <p:spPr bwMode="auto">
          <a:xfrm>
            <a:off x="4804792" y="5691891"/>
            <a:ext cx="847328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804792" y="5828344"/>
            <a:ext cx="847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GPU</a:t>
            </a:r>
            <a:endParaRPr lang="zh-TW" altLang="en-US" sz="22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809928" y="5734647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1658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LeNet-5: S4, C5 and F6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50</a:t>
            </a:fld>
            <a:endParaRPr lang="zh-TW" altLang="zh-TW"/>
          </a:p>
        </p:txBody>
      </p:sp>
      <p:sp>
        <p:nvSpPr>
          <p:cNvPr id="16" name="矩形 15"/>
          <p:cNvSpPr/>
          <p:nvPr/>
        </p:nvSpPr>
        <p:spPr bwMode="auto">
          <a:xfrm>
            <a:off x="8456663" y="3945295"/>
            <a:ext cx="610732" cy="3150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5" name="文字版面配置區 2"/>
          <p:cNvSpPr txBox="1">
            <a:spLocks/>
          </p:cNvSpPr>
          <p:nvPr/>
        </p:nvSpPr>
        <p:spPr bwMode="auto">
          <a:xfrm>
            <a:off x="5220072" y="2132856"/>
            <a:ext cx="3744416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571500" indent="-2286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863600" indent="-1778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092200" indent="-1143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35100" indent="-1778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8923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3495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067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2639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TW" sz="2000" kern="0" dirty="0"/>
              <a:t>S4: </a:t>
            </a:r>
          </a:p>
          <a:p>
            <a:pPr lvl="1">
              <a:spcAft>
                <a:spcPts val="600"/>
              </a:spcAft>
            </a:pPr>
            <a:r>
              <a:rPr lang="en-US" altLang="zh-TW" sz="1600" kern="0" dirty="0"/>
              <a:t>32 trainable parameters</a:t>
            </a:r>
          </a:p>
          <a:p>
            <a:pPr lvl="1">
              <a:spcAft>
                <a:spcPts val="600"/>
              </a:spcAft>
            </a:pPr>
            <a:r>
              <a:rPr lang="en-US" altLang="zh-TW" sz="1600" kern="0" dirty="0"/>
              <a:t>16x5x5x(4+1)=2000 connections</a:t>
            </a:r>
          </a:p>
          <a:p>
            <a:pPr>
              <a:spcAft>
                <a:spcPts val="600"/>
              </a:spcAft>
            </a:pPr>
            <a:r>
              <a:rPr lang="en-US" altLang="zh-TW" sz="2000" kern="0" dirty="0"/>
              <a:t>C5: </a:t>
            </a:r>
          </a:p>
          <a:p>
            <a:pPr lvl="1">
              <a:spcAft>
                <a:spcPts val="600"/>
              </a:spcAft>
            </a:pPr>
            <a:r>
              <a:rPr lang="en-US" altLang="zh-TW" sz="1600" kern="0" dirty="0"/>
              <a:t>120 1x1 output maps</a:t>
            </a:r>
          </a:p>
          <a:p>
            <a:pPr lvl="1">
              <a:spcAft>
                <a:spcPts val="600"/>
              </a:spcAft>
            </a:pPr>
            <a:r>
              <a:rPr lang="en-US" altLang="zh-TW" sz="1600" kern="0" dirty="0"/>
              <a:t>Each output map is a result of applying 5x5 filters to all 16 input maps</a:t>
            </a:r>
          </a:p>
          <a:p>
            <a:pPr lvl="1">
              <a:spcAft>
                <a:spcPts val="600"/>
              </a:spcAft>
            </a:pPr>
            <a:r>
              <a:rPr lang="en-US" altLang="zh-TW" sz="1600" kern="0" dirty="0"/>
              <a:t>(16x5x5+1)x120=48120 trainable parameters/connections</a:t>
            </a:r>
          </a:p>
          <a:p>
            <a:pPr>
              <a:spcAft>
                <a:spcPts val="600"/>
              </a:spcAft>
            </a:pPr>
            <a:r>
              <a:rPr lang="en-US" altLang="zh-TW" sz="2000" kern="0" dirty="0"/>
              <a:t>F6</a:t>
            </a:r>
            <a:r>
              <a:rPr kumimoji="1" lang="en-US" altLang="zh-TW" sz="2000" kern="0" dirty="0"/>
              <a:t>: Fully connected layer</a:t>
            </a:r>
            <a:endParaRPr lang="en-US" altLang="zh-TW" sz="2000" kern="0" dirty="0"/>
          </a:p>
          <a:p>
            <a:pPr lvl="1">
              <a:spcAft>
                <a:spcPts val="600"/>
              </a:spcAft>
            </a:pPr>
            <a:r>
              <a:rPr lang="en-US" altLang="zh-TW" sz="1600" kern="0" dirty="0"/>
              <a:t>(120+1)*84=10164 trainable parameters/connections</a:t>
            </a:r>
            <a:endParaRPr kumimoji="1" lang="en-US" altLang="zh-TW" sz="1600" kern="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6" y="2562507"/>
            <a:ext cx="4776564" cy="30767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133055" y="6331616"/>
            <a:ext cx="7056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LeCun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L.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Bottou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Haffner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"Gradient-based learning applied to document recognition," in 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Proceedings of the IEEE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86, no. 11, pp. 2278-2324, Nov. 1998.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856571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LeNet-5: Output Layer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51</a:t>
            </a:fld>
            <a:endParaRPr lang="zh-TW" altLang="zh-TW"/>
          </a:p>
        </p:txBody>
      </p:sp>
      <p:sp>
        <p:nvSpPr>
          <p:cNvPr id="16" name="矩形 15"/>
          <p:cNvSpPr/>
          <p:nvPr/>
        </p:nvSpPr>
        <p:spPr bwMode="auto">
          <a:xfrm>
            <a:off x="8456663" y="3945295"/>
            <a:ext cx="610732" cy="3150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5" name="文字版面配置區 2"/>
          <p:cNvSpPr txBox="1">
            <a:spLocks/>
          </p:cNvSpPr>
          <p:nvPr/>
        </p:nvSpPr>
        <p:spPr bwMode="auto">
          <a:xfrm>
            <a:off x="5220072" y="2636912"/>
            <a:ext cx="374441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571500" indent="-2286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863600" indent="-1778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-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092200" indent="-1143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435100" indent="-177800" algn="l" rtl="0" eaLnBrk="0" fontAlgn="base" hangingPunct="0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18923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3495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8067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263900" indent="-177800" algn="l" rtl="0" fontAlgn="base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accent2"/>
              </a:buClr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TW" sz="2000" kern="0" dirty="0"/>
              <a:t>10 Euclidean Radial Basis Function units (RBF)</a:t>
            </a:r>
          </a:p>
          <a:p>
            <a:pPr>
              <a:spcAft>
                <a:spcPts val="600"/>
              </a:spcAft>
            </a:pPr>
            <a:endParaRPr lang="en-US" altLang="zh-TW" sz="2000" kern="0" dirty="0"/>
          </a:p>
          <a:p>
            <a:pPr>
              <a:spcAft>
                <a:spcPts val="600"/>
              </a:spcAft>
            </a:pPr>
            <a:endParaRPr lang="en-US" altLang="zh-TW" sz="2000" kern="0" dirty="0"/>
          </a:p>
          <a:p>
            <a:pPr>
              <a:spcAft>
                <a:spcPts val="600"/>
              </a:spcAft>
            </a:pPr>
            <a:endParaRPr lang="en-US" altLang="zh-TW" sz="2000" kern="0" dirty="0"/>
          </a:p>
          <a:p>
            <a:pPr>
              <a:spcAft>
                <a:spcPts val="600"/>
              </a:spcAft>
            </a:pPr>
            <a:endParaRPr lang="en-US" altLang="zh-TW" sz="2000" kern="0" dirty="0"/>
          </a:p>
          <a:p>
            <a:pPr>
              <a:spcAft>
                <a:spcPts val="600"/>
              </a:spcAft>
            </a:pPr>
            <a:r>
              <a:rPr lang="en-US" altLang="zh-TW" sz="2000" kern="0" dirty="0"/>
              <a:t>Output for 0~9</a:t>
            </a:r>
          </a:p>
          <a:p>
            <a:pPr>
              <a:spcAft>
                <a:spcPts val="600"/>
              </a:spcAft>
            </a:pPr>
            <a:endParaRPr lang="en-US" altLang="zh-TW" sz="2000" kern="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40" y="2037630"/>
            <a:ext cx="4680520" cy="385401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267" y="3468337"/>
            <a:ext cx="2760489" cy="96877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33055" y="6331616"/>
            <a:ext cx="7056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LeCun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L.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Bottou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Y.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Bengio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 and P. </a:t>
            </a:r>
            <a:r>
              <a:rPr lang="en-US" altLang="zh-TW" sz="1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Haffner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"Gradient-based learning applied to document recognition," in </a:t>
            </a:r>
            <a:r>
              <a:rPr lang="en-US" altLang="zh-TW" sz="1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Proceedings of the IEEE</a:t>
            </a:r>
            <a:r>
              <a:rPr lang="en-US" altLang="zh-TW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, vol. 86, no. 11, pp. 2278-2324, Nov. 1998.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03751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Convolution:</a:t>
            </a:r>
            <a:r>
              <a:rPr lang="zh-TW" altLang="en-US" dirty="0"/>
              <a:t> </a:t>
            </a:r>
            <a:r>
              <a:rPr lang="en-US" altLang="zh-TW" dirty="0"/>
              <a:t>DL</a:t>
            </a:r>
            <a:r>
              <a:rPr lang="zh-TW" altLang="en-US" dirty="0"/>
              <a:t>最耗時的運算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52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8592"/>
          <a:stretch/>
        </p:blipFill>
        <p:spPr>
          <a:xfrm>
            <a:off x="395536" y="2420888"/>
            <a:ext cx="4728019" cy="324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16227" b="25"/>
          <a:stretch/>
        </p:blipFill>
        <p:spPr>
          <a:xfrm>
            <a:off x="5198196" y="3255811"/>
            <a:ext cx="3647899" cy="1224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3568" y="6184468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V. Sze, Y. Chen, T. Yang and J. S. </a:t>
            </a:r>
            <a:r>
              <a:rPr lang="en-US" altLang="zh-TW" sz="1400" dirty="0" err="1"/>
              <a:t>Emer</a:t>
            </a:r>
            <a:r>
              <a:rPr lang="en-US" altLang="zh-TW" sz="1400" dirty="0"/>
              <a:t>, "Efficient Processing of Deep Neural Networks: A Tutorial and Survey," in Proceedings of the IEEE, vol. 105, no. 12, pp. 2295-2329, Dec. 2017.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9294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加速</a:t>
            </a:r>
            <a:r>
              <a:rPr kumimoji="1" lang="en-US" altLang="zh-TW" dirty="0"/>
              <a:t>Convolution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53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60848"/>
            <a:ext cx="6781436" cy="413330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3568" y="6184468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V. Sze, Y. Chen, T. Yang and J. S. </a:t>
            </a:r>
            <a:r>
              <a:rPr lang="en-US" altLang="zh-TW" sz="1400" dirty="0" err="1"/>
              <a:t>Emer</a:t>
            </a:r>
            <a:r>
              <a:rPr lang="en-US" altLang="zh-TW" sz="1400" dirty="0"/>
              <a:t>, "Efficient Processing of Deep Neural Networks: A Tutorial and Survey," in Proceedings of the IEEE, vol. 105, no. 12, pp. 2295-2329, Dec. 2017.</a:t>
            </a:r>
            <a:endParaRPr lang="zh-TW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5502344" y="3625236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關鍵一：平行計算</a:t>
            </a:r>
            <a:endParaRPr lang="en-US" altLang="zh-TW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19394" y="4600436"/>
            <a:ext cx="4032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關鍵二：減少記憶體的存取</a:t>
            </a:r>
            <a:endParaRPr lang="en-US" altLang="zh-TW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072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LeNet-5:</a:t>
            </a:r>
            <a:r>
              <a:rPr kumimoji="1" lang="zh-TW" altLang="en-US" dirty="0"/>
              <a:t> </a:t>
            </a:r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54</a:t>
            </a:fld>
            <a:endParaRPr lang="zh-TW" altLang="zh-TW"/>
          </a:p>
        </p:txBody>
      </p:sp>
      <p:graphicFrame>
        <p:nvGraphicFramePr>
          <p:cNvPr id="5" name="圖表 4"/>
          <p:cNvGraphicFramePr>
            <a:graphicFrameLocks/>
          </p:cNvGraphicFramePr>
          <p:nvPr/>
        </p:nvGraphicFramePr>
        <p:xfrm>
          <a:off x="1700213" y="2283593"/>
          <a:ext cx="5613400" cy="3517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4860032" y="1874931"/>
            <a:ext cx="4032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i="1" dirty="0">
                <a:solidFill>
                  <a:srgbClr val="00B050"/>
                </a:solidFill>
              </a:rPr>
              <a:t>More Parameters</a:t>
            </a:r>
          </a:p>
          <a:p>
            <a:pPr algn="ctr"/>
            <a:r>
              <a:rPr lang="en-US" altLang="zh-TW" sz="2000" i="1" dirty="0">
                <a:solidFill>
                  <a:srgbClr val="00B050"/>
                </a:solidFill>
              </a:rPr>
              <a:t>More Memory</a:t>
            </a:r>
            <a:r>
              <a:rPr lang="zh-TW" altLang="en-US" sz="2000" i="1" dirty="0">
                <a:solidFill>
                  <a:srgbClr val="00B050"/>
                </a:solidFill>
              </a:rPr>
              <a:t> </a:t>
            </a:r>
            <a:r>
              <a:rPr lang="en-US" altLang="zh-TW" sz="2000" i="1" dirty="0">
                <a:solidFill>
                  <a:srgbClr val="00B050"/>
                </a:solidFill>
              </a:rPr>
              <a:t>&amp; Data Movement</a:t>
            </a:r>
            <a:endParaRPr kumimoji="1" lang="zh-TW" altLang="en-US" sz="2000" i="1" dirty="0">
              <a:solidFill>
                <a:srgbClr val="00B05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763688" y="1874931"/>
            <a:ext cx="3276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i="1" dirty="0">
                <a:solidFill>
                  <a:srgbClr val="0000FF"/>
                </a:solidFill>
              </a:rPr>
              <a:t>More  Connections</a:t>
            </a:r>
          </a:p>
          <a:p>
            <a:pPr algn="ctr"/>
            <a:r>
              <a:rPr lang="en-US" altLang="zh-TW" sz="2000" i="1" dirty="0">
                <a:solidFill>
                  <a:srgbClr val="0000FF"/>
                </a:solidFill>
              </a:rPr>
              <a:t>More Computation</a:t>
            </a:r>
            <a:endParaRPr kumimoji="1" lang="zh-TW" altLang="en-US" sz="2000" i="1" dirty="0">
              <a:solidFill>
                <a:srgbClr val="0000FF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83568" y="5915744"/>
          <a:ext cx="7200903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6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6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6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6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6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64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200" u="none" strike="noStrike">
                          <a:effectLst/>
                        </a:rPr>
                        <a:t>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C1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S2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C3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S4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C5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F6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Total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Parameters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156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12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u="none" strike="noStrike">
                          <a:effectLst/>
                        </a:rPr>
                        <a:t>1516</a:t>
                      </a:r>
                      <a:endParaRPr lang="uk-UA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32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48120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u="none" strike="noStrike">
                          <a:effectLst/>
                        </a:rPr>
                        <a:t>10164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200" u="none" strike="noStrike">
                          <a:effectLst/>
                        </a:rPr>
                        <a:t>60000</a:t>
                      </a:r>
                      <a:endParaRPr lang="de-DE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No. of Connections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122304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>
                          <a:effectLst/>
                        </a:rPr>
                        <a:t>5880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151600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2000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</a:rPr>
                        <a:t>48120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u="none" strike="noStrike">
                          <a:effectLst/>
                        </a:rPr>
                        <a:t>10164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 dirty="0">
                          <a:effectLst/>
                        </a:rPr>
                        <a:t>340068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90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276872"/>
            <a:ext cx="7772400" cy="1866131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近年已發展出許多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深度學習技術和深度神經網路</a:t>
            </a:r>
            <a:endParaRPr lang="en-US" altLang="zh-TW" cap="none" dirty="0">
              <a:solidFill>
                <a:srgbClr val="0000FF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6" name="標題 1"/>
          <p:cNvSpPr txBox="1">
            <a:spLocks/>
          </p:cNvSpPr>
          <p:nvPr/>
        </p:nvSpPr>
        <p:spPr bwMode="auto">
          <a:xfrm>
            <a:off x="778575" y="3645024"/>
            <a:ext cx="77724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9pPr>
          </a:lstStyle>
          <a:p>
            <a:pPr algn="ctr" eaLnBrk="1" hangingPunct="1">
              <a:spcAft>
                <a:spcPts val="4800"/>
              </a:spcAft>
            </a:pPr>
            <a:endParaRPr kumimoji="0" lang="en-US" altLang="zh-TW" kern="0" dirty="0">
              <a:solidFill>
                <a:srgbClr val="0000FF"/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6501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參數量 </a:t>
            </a:r>
            <a:r>
              <a:rPr lang="en-US" altLang="zh-TW" dirty="0"/>
              <a:t>vs </a:t>
            </a:r>
            <a:r>
              <a:rPr lang="zh-TW" altLang="en-US" dirty="0"/>
              <a:t>計算量 </a:t>
            </a:r>
            <a:r>
              <a:rPr lang="en-US" altLang="zh-TW" dirty="0"/>
              <a:t>vs </a:t>
            </a:r>
            <a:r>
              <a:rPr lang="zh-TW" altLang="en-US" dirty="0"/>
              <a:t>準確度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56</a:t>
            </a:fld>
            <a:endParaRPr lang="zh-TW" altLang="zh-TW"/>
          </a:p>
        </p:txBody>
      </p:sp>
      <p:sp>
        <p:nvSpPr>
          <p:cNvPr id="5" name="矩形 4"/>
          <p:cNvSpPr/>
          <p:nvPr/>
        </p:nvSpPr>
        <p:spPr>
          <a:xfrm>
            <a:off x="611560" y="6347771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Bianco et. al., Benchmark Analysis of Representative Deep Neural Network Architectures. IEEE Access 6(1):64270-64277, October 2018. https://arxiv.org/pdf/1810.00736.pdf</a:t>
            </a:r>
            <a:endParaRPr lang="zh-TW" altLang="en-US" sz="1400" dirty="0"/>
          </a:p>
        </p:txBody>
      </p:sp>
      <p:pic>
        <p:nvPicPr>
          <p:cNvPr id="2052" name="Picture 4" descr="Ball chart reporting the Top-1 and Top-5 accuracy vs. computational complexity. Top-1 and Top-5 accuracy using only the center crop versus floating-point operations (FLOPs) required for a single forward pass are reported. The size of each ball corresponds to the model complexity. (a) Top-1; (b) Top-5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04" y="1976267"/>
            <a:ext cx="4319191" cy="422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491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276872"/>
            <a:ext cx="7772400" cy="2736304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用現成的並不難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但是要</a:t>
            </a:r>
            <a:r>
              <a:rPr lang="zh-TW" altLang="en-US" dirty="0">
                <a:solidFill>
                  <a:srgbClr val="C00000"/>
                </a:solidFill>
                <a:ea typeface="標楷體" pitchFamily="65" charset="-120"/>
              </a:rPr>
              <a:t>瞭解</a:t>
            </a:r>
            <a:r>
              <a:rPr lang="en-US" altLang="zh-TW" dirty="0">
                <a:solidFill>
                  <a:srgbClr val="C00000"/>
                </a:solidFill>
                <a:ea typeface="標楷體" pitchFamily="65" charset="-120"/>
              </a:rPr>
              <a:t>DNN</a:t>
            </a:r>
            <a:r>
              <a:rPr lang="zh-TW" altLang="en-US" dirty="0">
                <a:solidFill>
                  <a:srgbClr val="C00000"/>
                </a:solidFill>
                <a:ea typeface="標楷體" pitchFamily="65" charset="-120"/>
              </a:rPr>
              <a:t>的運算特性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才能做出高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C/P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值的產品</a:t>
            </a:r>
            <a:endParaRPr lang="en-US" altLang="zh-TW" dirty="0">
              <a:solidFill>
                <a:srgbClr val="FF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447837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7772400" cy="2376264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發展強大和創新</a:t>
            </a:r>
            <a:r>
              <a:rPr lang="en-US" altLang="zh-CN" dirty="0">
                <a:solidFill>
                  <a:srgbClr val="0000FF"/>
                </a:solidFill>
                <a:ea typeface="標楷體" pitchFamily="65" charset="-120"/>
              </a:rPr>
              <a:t>AI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比較難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需要</a:t>
            </a:r>
            <a:r>
              <a:rPr lang="zh-TW" altLang="en-US" dirty="0">
                <a:solidFill>
                  <a:srgbClr val="C00000"/>
                </a:solidFill>
                <a:ea typeface="標楷體" pitchFamily="65" charset="-120"/>
              </a:rPr>
              <a:t>工具和方法論</a:t>
            </a:r>
            <a:endParaRPr lang="en-US" altLang="zh-TW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729137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訓練深度學習模型</a:t>
            </a:r>
            <a:r>
              <a:rPr kumimoji="1" lang="en-US" altLang="zh-TW" dirty="0"/>
              <a:t>:</a:t>
            </a:r>
            <a:r>
              <a:rPr kumimoji="1" lang="zh-TW" altLang="en-US" dirty="0"/>
              <a:t> 反覆調整參數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36096" y="2040965"/>
            <a:ext cx="3250704" cy="419634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kumimoji="1" lang="en-US" altLang="zh-TW" dirty="0"/>
              <a:t>Repeat</a:t>
            </a:r>
          </a:p>
          <a:p>
            <a:pPr lvl="1">
              <a:spcAft>
                <a:spcPts val="1200"/>
              </a:spcAft>
            </a:pPr>
            <a:r>
              <a:rPr kumimoji="1" lang="en-US" altLang="zh-TW" dirty="0"/>
              <a:t>Forward propagation</a:t>
            </a:r>
          </a:p>
          <a:p>
            <a:pPr lvl="1">
              <a:spcAft>
                <a:spcPts val="1200"/>
              </a:spcAft>
            </a:pPr>
            <a:r>
              <a:rPr kumimoji="1" lang="en-US" altLang="zh-TW" dirty="0"/>
              <a:t>Loss function</a:t>
            </a:r>
          </a:p>
          <a:p>
            <a:pPr lvl="1">
              <a:spcAft>
                <a:spcPts val="1200"/>
              </a:spcAft>
            </a:pPr>
            <a:r>
              <a:rPr kumimoji="1" lang="en-US" altLang="zh-TW" dirty="0"/>
              <a:t>Gradient descent</a:t>
            </a:r>
          </a:p>
          <a:p>
            <a:pPr lvl="1">
              <a:spcAft>
                <a:spcPts val="1200"/>
              </a:spcAft>
            </a:pPr>
            <a:r>
              <a:rPr kumimoji="1" lang="en-US" altLang="zh-TW" dirty="0"/>
              <a:t>Differentiation &amp; learning rate</a:t>
            </a:r>
          </a:p>
          <a:p>
            <a:pPr lvl="1">
              <a:spcAft>
                <a:spcPts val="1200"/>
              </a:spcAft>
            </a:pPr>
            <a:r>
              <a:rPr kumimoji="1" lang="en-US" altLang="zh-TW" dirty="0"/>
              <a:t>Back propagation</a:t>
            </a:r>
          </a:p>
          <a:p>
            <a:pPr lvl="1">
              <a:spcAft>
                <a:spcPts val="1200"/>
              </a:spcAft>
            </a:pPr>
            <a:r>
              <a:rPr kumimoji="1" lang="en-US" altLang="zh-TW" dirty="0"/>
              <a:t>Weight update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59</a:t>
            </a:fld>
            <a:endParaRPr lang="zh-TW" altLang="zh-TW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35" y="2126205"/>
            <a:ext cx="4665629" cy="43466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3528" y="6472817"/>
            <a:ext cx="770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/>
              <a:t>https://medium.com/datathings/neural-networks-and-backpropagation-explained-in-a-simple-way-f540a3611f5e</a:t>
            </a:r>
          </a:p>
        </p:txBody>
      </p:sp>
    </p:spTree>
    <p:extLst>
      <p:ext uri="{BB962C8B-B14F-4D97-AF65-F5344CB8AC3E}">
        <p14:creationId xmlns:p14="http://schemas.microsoft.com/office/powerpoint/2010/main" val="74723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4788024" y="2882819"/>
            <a:ext cx="3606458" cy="761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788024" y="3761906"/>
            <a:ext cx="3606459" cy="747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90504" y="2843774"/>
            <a:ext cx="3606458" cy="1689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99592" y="213285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781985" y="4645573"/>
            <a:ext cx="1263181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近年人工智慧系統的演進</a:t>
            </a:r>
            <a:r>
              <a:rPr lang="en-US" altLang="zh-TW" dirty="0"/>
              <a:t>(4)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</a:t>
            </a:fld>
            <a:endParaRPr lang="zh-TW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781986" y="4795464"/>
            <a:ext cx="126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88024" y="3801234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Framework</a:t>
            </a:r>
          </a:p>
          <a:p>
            <a:pPr algn="ctr"/>
            <a:r>
              <a:rPr lang="en-US" altLang="zh-TW" sz="2000" dirty="0" err="1"/>
              <a:t>Tensorflow</a:t>
            </a:r>
            <a:r>
              <a:rPr lang="en-US" altLang="zh-TW" sz="2000" dirty="0"/>
              <a:t>/</a:t>
            </a:r>
            <a:r>
              <a:rPr lang="en-US" altLang="zh-TW" sz="2000" dirty="0" err="1"/>
              <a:t>Caffe</a:t>
            </a:r>
            <a:r>
              <a:rPr lang="en-US" altLang="zh-TW" sz="2000" dirty="0"/>
              <a:t>/Torch..</a:t>
            </a: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88025" y="2865230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Models</a:t>
            </a:r>
          </a:p>
          <a:p>
            <a:pPr algn="ctr"/>
            <a:r>
              <a:rPr lang="en-US" altLang="zh-TW" sz="2000" dirty="0"/>
              <a:t>CNN/RNN/LSTM…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80898" y="3068960"/>
            <a:ext cx="360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Learning Algorithms &amp; </a:t>
            </a:r>
          </a:p>
          <a:p>
            <a:pPr algn="ctr"/>
            <a:r>
              <a:rPr lang="en-US" altLang="zh-TW" dirty="0"/>
              <a:t>Libraries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2590" y="217524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 bwMode="auto">
          <a:xfrm>
            <a:off x="7108304" y="5571093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108304" y="570754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 bwMode="auto">
          <a:xfrm>
            <a:off x="7108303" y="4633449"/>
            <a:ext cx="1263181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108304" y="4783340"/>
            <a:ext cx="126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 bwMode="auto">
          <a:xfrm>
            <a:off x="7236296" y="5661248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236296" y="579770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 bwMode="auto">
          <a:xfrm>
            <a:off x="7364288" y="5747292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364288" y="588374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 bwMode="auto">
          <a:xfrm>
            <a:off x="7499675" y="5834786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499675" y="5971239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 bwMode="auto">
          <a:xfrm>
            <a:off x="4788024" y="5572214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788024" y="570866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 bwMode="auto">
          <a:xfrm>
            <a:off x="4916016" y="5662369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916016" y="579882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 bwMode="auto">
          <a:xfrm>
            <a:off x="5044008" y="5748413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044008" y="588486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 bwMode="auto">
          <a:xfrm>
            <a:off x="5179395" y="5835907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179395" y="597236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300192" y="4650472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6809928" y="5734647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7" name="矩形 46"/>
          <p:cNvSpPr/>
          <p:nvPr/>
        </p:nvSpPr>
        <p:spPr bwMode="auto">
          <a:xfrm>
            <a:off x="880899" y="4683073"/>
            <a:ext cx="3606458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043968" y="483296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PC/Workstation/Server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1951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早年的深度學習訓練</a:t>
            </a:r>
            <a:r>
              <a:rPr kumimoji="1" lang="en-US" altLang="zh-TW" dirty="0"/>
              <a:t>(2013)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60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4" y="2098901"/>
            <a:ext cx="7108800" cy="19169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11560" y="6237312"/>
            <a:ext cx="7416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 err="1">
                <a:solidFill>
                  <a:srgbClr val="172B4D"/>
                </a:solidFill>
              </a:rPr>
              <a:t>Omry</a:t>
            </a:r>
            <a:r>
              <a:rPr lang="en-US" altLang="zh-TW" sz="1400" dirty="0">
                <a:solidFill>
                  <a:srgbClr val="172B4D"/>
                </a:solidFill>
              </a:rPr>
              <a:t> </a:t>
            </a:r>
            <a:r>
              <a:rPr lang="en-US" altLang="zh-TW" sz="1400" dirty="0" err="1">
                <a:solidFill>
                  <a:srgbClr val="172B4D"/>
                </a:solidFill>
              </a:rPr>
              <a:t>Yadan</a:t>
            </a:r>
            <a:r>
              <a:rPr lang="en-US" altLang="zh-TW" sz="1400" dirty="0">
                <a:solidFill>
                  <a:srgbClr val="172B4D"/>
                </a:solidFill>
              </a:rPr>
              <a:t>, Keith Adams, </a:t>
            </a:r>
            <a:r>
              <a:rPr lang="en-US" altLang="zh-TW" sz="1400" dirty="0" err="1">
                <a:solidFill>
                  <a:srgbClr val="172B4D"/>
                </a:solidFill>
              </a:rPr>
              <a:t>Yaniv</a:t>
            </a:r>
            <a:r>
              <a:rPr lang="en-US" altLang="zh-TW" sz="1400" dirty="0">
                <a:solidFill>
                  <a:srgbClr val="172B4D"/>
                </a:solidFill>
              </a:rPr>
              <a:t> </a:t>
            </a:r>
            <a:r>
              <a:rPr lang="en-US" altLang="zh-TW" sz="1400" dirty="0" err="1">
                <a:solidFill>
                  <a:srgbClr val="172B4D"/>
                </a:solidFill>
              </a:rPr>
              <a:t>Taigman</a:t>
            </a:r>
            <a:r>
              <a:rPr lang="en-US" altLang="zh-TW" sz="1400" dirty="0">
                <a:solidFill>
                  <a:srgbClr val="172B4D"/>
                </a:solidFill>
              </a:rPr>
              <a:t>, and </a:t>
            </a:r>
            <a:r>
              <a:rPr lang="en-US" altLang="zh-TW" sz="1400" dirty="0" err="1">
                <a:solidFill>
                  <a:srgbClr val="172B4D"/>
                </a:solidFill>
              </a:rPr>
              <a:t>Marc’Aurelio</a:t>
            </a:r>
            <a:r>
              <a:rPr lang="en-US" altLang="zh-TW" sz="1400" dirty="0">
                <a:solidFill>
                  <a:srgbClr val="172B4D"/>
                </a:solidFill>
              </a:rPr>
              <a:t> </a:t>
            </a:r>
            <a:r>
              <a:rPr lang="en-US" altLang="zh-TW" sz="1400" dirty="0" err="1">
                <a:solidFill>
                  <a:srgbClr val="172B4D"/>
                </a:solidFill>
              </a:rPr>
              <a:t>Ranzato</a:t>
            </a:r>
            <a:r>
              <a:rPr lang="en-US" altLang="zh-TW" sz="1400" dirty="0">
                <a:solidFill>
                  <a:srgbClr val="172B4D"/>
                </a:solidFill>
              </a:rPr>
              <a:t>, Multi-</a:t>
            </a:r>
            <a:r>
              <a:rPr lang="en-US" altLang="zh-TW" sz="1400" dirty="0" err="1">
                <a:solidFill>
                  <a:srgbClr val="172B4D"/>
                </a:solidFill>
              </a:rPr>
              <a:t>gpu</a:t>
            </a:r>
            <a:r>
              <a:rPr lang="en-US" altLang="zh-TW" sz="1400" dirty="0">
                <a:solidFill>
                  <a:srgbClr val="172B4D"/>
                </a:solidFill>
              </a:rPr>
              <a:t> training of </a:t>
            </a:r>
            <a:r>
              <a:rPr lang="en-US" altLang="zh-TW" sz="1400" dirty="0" err="1">
                <a:solidFill>
                  <a:srgbClr val="172B4D"/>
                </a:solidFill>
              </a:rPr>
              <a:t>convnets</a:t>
            </a:r>
            <a:r>
              <a:rPr lang="en-US" altLang="zh-TW" sz="1400" dirty="0">
                <a:solidFill>
                  <a:srgbClr val="172B4D"/>
                </a:solidFill>
              </a:rPr>
              <a:t> , </a:t>
            </a:r>
            <a:r>
              <a:rPr lang="en-US" altLang="zh-TW" sz="1400" dirty="0" err="1">
                <a:solidFill>
                  <a:srgbClr val="172B4D"/>
                </a:solidFill>
              </a:rPr>
              <a:t>CoRR</a:t>
            </a:r>
            <a:r>
              <a:rPr lang="en-US" altLang="zh-TW" sz="1400" dirty="0">
                <a:solidFill>
                  <a:srgbClr val="172B4D"/>
                </a:solidFill>
              </a:rPr>
              <a:t> abs/1312.5853 (2013).</a:t>
            </a:r>
            <a:r>
              <a:rPr lang="en-US" altLang="zh-TW" sz="1400" dirty="0">
                <a:solidFill>
                  <a:srgbClr val="3070B3"/>
                </a:solidFill>
                <a:hlinkClick r:id="rId3"/>
              </a:rPr>
              <a:t>https://arxiv.org/abs/1312.5853</a:t>
            </a:r>
            <a:endParaRPr lang="en-US" altLang="zh-TW" sz="1400" dirty="0">
              <a:solidFill>
                <a:srgbClr val="172B4D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4775920"/>
            <a:ext cx="4108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0000FF"/>
                </a:solidFill>
                <a:latin typeface="+mn-lt"/>
                <a:ea typeface="+mj-ea"/>
              </a:rPr>
              <a:t>主角是左下角的</a:t>
            </a:r>
            <a:r>
              <a:rPr lang="en-US" altLang="zh-TW" b="1" dirty="0" err="1">
                <a:solidFill>
                  <a:srgbClr val="0000FF"/>
                </a:solidFill>
                <a:latin typeface="+mn-lt"/>
                <a:ea typeface="+mj-ea"/>
              </a:rPr>
              <a:t>AlexNet</a:t>
            </a:r>
            <a:endParaRPr lang="zh-TW" altLang="en-US" b="1" dirty="0">
              <a:solidFill>
                <a:srgbClr val="0000FF"/>
              </a:solidFill>
              <a:latin typeface="+mn-lt"/>
              <a:ea typeface="+mj-ea"/>
            </a:endParaRPr>
          </a:p>
        </p:txBody>
      </p:sp>
      <p:pic>
        <p:nvPicPr>
          <p:cNvPr id="7" name="Picture 4" descr="Ball chart reporting the Top-1 and Top-5 accuracy vs. computational complexity. Top-1 and Top-5 accuracy using only the center crop versus floating-point operations (FLOPs) required for a single forward pass are reported. The size of each ball corresponds to the model complexity. (a) Top-1; (b) Top-5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94" y="4015881"/>
            <a:ext cx="2087587" cy="204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單箭頭接點 8"/>
          <p:cNvCxnSpPr/>
          <p:nvPr/>
        </p:nvCxnSpPr>
        <p:spPr bwMode="auto">
          <a:xfrm>
            <a:off x="4319972" y="5057565"/>
            <a:ext cx="1116124" cy="603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9363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不只要快，而且還要準的</a:t>
            </a:r>
            <a:r>
              <a:rPr kumimoji="1" lang="en-US" altLang="zh-TW" dirty="0"/>
              <a:t>AI</a:t>
            </a:r>
            <a:r>
              <a:rPr kumimoji="1" lang="zh-TW" altLang="en-US" dirty="0"/>
              <a:t>競賽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73" y="4350027"/>
            <a:ext cx="8363272" cy="1671261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3929" y="2060848"/>
            <a:ext cx="8229600" cy="215209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kumimoji="1" lang="zh-TW" altLang="en-US" dirty="0"/>
              <a:t>使用超多的</a:t>
            </a:r>
            <a:r>
              <a:rPr kumimoji="1" lang="en-US" altLang="zh-TW" dirty="0"/>
              <a:t>CPU</a:t>
            </a:r>
            <a:r>
              <a:rPr kumimoji="1" lang="zh-TW" altLang="en-US" dirty="0"/>
              <a:t>或</a:t>
            </a:r>
            <a:r>
              <a:rPr kumimoji="1" lang="en-US" altLang="zh-TW" dirty="0"/>
              <a:t>GPU</a:t>
            </a:r>
            <a:r>
              <a:rPr kumimoji="1" lang="zh-TW" altLang="en-US" dirty="0"/>
              <a:t>做平行與分散式計算</a:t>
            </a:r>
            <a:endParaRPr kumimoji="1" lang="en-US" altLang="zh-TW" dirty="0"/>
          </a:p>
          <a:p>
            <a:pPr>
              <a:spcAft>
                <a:spcPts val="1200"/>
              </a:spcAft>
            </a:pPr>
            <a:r>
              <a:rPr kumimoji="1" lang="zh-TW" altLang="en-US" dirty="0"/>
              <a:t>上千顆</a:t>
            </a:r>
            <a:r>
              <a:rPr kumimoji="1" lang="en-US" altLang="zh-TW" dirty="0"/>
              <a:t>CPU/GPU</a:t>
            </a:r>
            <a:r>
              <a:rPr kumimoji="1" lang="zh-TW" altLang="en-US" dirty="0"/>
              <a:t>要如何更新參數呢？</a:t>
            </a:r>
            <a:endParaRPr kumimoji="1" lang="en-US" altLang="zh-TW" dirty="0"/>
          </a:p>
          <a:p>
            <a:pPr>
              <a:spcAft>
                <a:spcPts val="1200"/>
              </a:spcAft>
            </a:pPr>
            <a:r>
              <a:rPr kumimoji="1" lang="zh-TW" altLang="en-US" dirty="0"/>
              <a:t>使用極大的</a:t>
            </a:r>
            <a:r>
              <a:rPr kumimoji="1" lang="en-US" altLang="zh-TW" dirty="0"/>
              <a:t>batch size</a:t>
            </a:r>
            <a:r>
              <a:rPr kumimoji="1" lang="zh-TW" altLang="en-US" dirty="0"/>
              <a:t>恐怕會出現問題，需要發展演算法來控制，否則會發散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61</a:t>
            </a:fld>
            <a:endParaRPr lang="zh-TW" altLang="zh-TW"/>
          </a:p>
        </p:txBody>
      </p:sp>
      <p:sp>
        <p:nvSpPr>
          <p:cNvPr id="6" name="矩形 5"/>
          <p:cNvSpPr/>
          <p:nvPr/>
        </p:nvSpPr>
        <p:spPr>
          <a:xfrm>
            <a:off x="1895636" y="636774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/>
              <a:t>https://arxiv.org/pdf/1711.04325.pdf</a:t>
            </a:r>
          </a:p>
        </p:txBody>
      </p:sp>
    </p:spTree>
    <p:extLst>
      <p:ext uri="{BB962C8B-B14F-4D97-AF65-F5344CB8AC3E}">
        <p14:creationId xmlns:p14="http://schemas.microsoft.com/office/powerpoint/2010/main" val="16664059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只有更快，沒有最快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62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863225"/>
            <a:ext cx="7817395" cy="219076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85522" y="5547273"/>
            <a:ext cx="2726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https://arxiv.org/abs/1903.12650</a:t>
            </a:r>
            <a:endParaRPr lang="zh-TW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2987824" y="2127336"/>
            <a:ext cx="2791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  <a:latin typeface="+mn-lt"/>
              </a:rPr>
              <a:t>Submitted to </a:t>
            </a:r>
            <a:r>
              <a:rPr lang="en-US" altLang="zh-TW" sz="1400" dirty="0" err="1">
                <a:solidFill>
                  <a:srgbClr val="000000"/>
                </a:solidFill>
                <a:latin typeface="+mn-lt"/>
              </a:rPr>
              <a:t>arXiv</a:t>
            </a:r>
            <a:r>
              <a:rPr lang="en-US" altLang="zh-TW" sz="1400" dirty="0">
                <a:solidFill>
                  <a:srgbClr val="000000"/>
                </a:solidFill>
                <a:latin typeface="+mn-lt"/>
              </a:rPr>
              <a:t> on 3/29/2019 </a:t>
            </a:r>
            <a:endParaRPr lang="zh-TW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5783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ImageNet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1.2</a:t>
            </a:r>
            <a:r>
              <a:rPr lang="zh-TW" altLang="en-US" dirty="0"/>
              <a:t> </a:t>
            </a:r>
            <a:r>
              <a:rPr lang="en-US" altLang="zh-TW" dirty="0" err="1"/>
              <a:t>mins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63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1" y="2276872"/>
            <a:ext cx="8136904" cy="262801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85522" y="5547273"/>
            <a:ext cx="2726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hlinkClick r:id="rId3"/>
              </a:rPr>
              <a:t>https://arxiv.org/abs/1903.12650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7500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772400" cy="1800200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他們怎麼做到的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?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C00000"/>
                </a:solidFill>
                <a:ea typeface="標楷體" pitchFamily="65" charset="-120"/>
              </a:rPr>
              <a:t>我們會不會做</a:t>
            </a:r>
            <a:r>
              <a:rPr lang="en-US" altLang="zh-TW" dirty="0">
                <a:solidFill>
                  <a:srgbClr val="C00000"/>
                </a:solidFill>
                <a:ea typeface="標楷體" pitchFamily="65" charset="-120"/>
              </a:rPr>
              <a:t>?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348854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工欲善其事，必先利其器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67544" y="1988840"/>
            <a:ext cx="8229600" cy="4578960"/>
          </a:xfrm>
        </p:spPr>
        <p:txBody>
          <a:bodyPr/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kumimoji="1" lang="zh-TW" altLang="en-US" dirty="0"/>
              <a:t>選擇高效能的</a:t>
            </a:r>
            <a:r>
              <a:rPr kumimoji="1" lang="en-US" altLang="zh-TW" dirty="0"/>
              <a:t>CPU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kumimoji="1" lang="zh-TW" altLang="mr-IN" dirty="0"/>
              <a:t>超多核心處理機</a:t>
            </a:r>
            <a:r>
              <a:rPr kumimoji="1" lang="zh-TW" altLang="en-US" dirty="0"/>
              <a:t> </a:t>
            </a:r>
            <a:r>
              <a:rPr kumimoji="1" lang="en-US" altLang="zh-TW" dirty="0"/>
              <a:t>(1</a:t>
            </a:r>
            <a:r>
              <a:rPr kumimoji="1" lang="mr-IN" altLang="zh-TW" dirty="0"/>
              <a:t>GPU  &gt; 10X CPU</a:t>
            </a:r>
            <a:r>
              <a:rPr kumimoji="1" lang="en-US" altLang="zh-TW" dirty="0"/>
              <a:t>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kumimoji="1" lang="zh-TW" altLang="en-US" dirty="0"/>
              <a:t>向量</a:t>
            </a:r>
            <a:r>
              <a:rPr kumimoji="1" lang="en-US" altLang="zh-TW" dirty="0"/>
              <a:t>/</a:t>
            </a:r>
            <a:r>
              <a:rPr kumimoji="1" lang="zh-TW" altLang="en-US" dirty="0"/>
              <a:t>矩陣運算加速器</a:t>
            </a:r>
            <a:r>
              <a:rPr kumimoji="1" lang="en-US" altLang="zh-TW" dirty="0"/>
              <a:t> (100X CPU)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kumimoji="1" lang="zh-TW" altLang="en-US" dirty="0"/>
              <a:t>多處理機系統</a:t>
            </a:r>
            <a:r>
              <a:rPr kumimoji="1" lang="en-US" altLang="zh-TW" dirty="0"/>
              <a:t> (1000X CPU)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kumimoji="1" lang="zh-TW" altLang="pt-BR" dirty="0"/>
              <a:t>高效能計算系統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pt-BR" altLang="zh-TW" dirty="0"/>
              <a:t>1000000X CPU)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endParaRPr kumimoji="1" lang="pt-BR" altLang="zh-TW" dirty="0"/>
          </a:p>
          <a:p>
            <a:pPr>
              <a:spcAft>
                <a:spcPts val="1200"/>
              </a:spcAft>
            </a:pPr>
            <a:r>
              <a:rPr kumimoji="1" lang="zh-TW" altLang="en-US" b="1" dirty="0">
                <a:solidFill>
                  <a:srgbClr val="C00000"/>
                </a:solidFill>
              </a:rPr>
              <a:t>但光有硬體，軟體無法配合，也是枉然</a:t>
            </a:r>
            <a:endParaRPr kumimoji="1" lang="en-US" altLang="zh-TW" b="1" dirty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r>
              <a:rPr kumimoji="1" lang="zh-TW" altLang="en-US" dirty="0"/>
              <a:t>有一把削鐵如泥的劍，還需要精湛的劍術</a:t>
            </a:r>
            <a:r>
              <a:rPr kumimoji="1" lang="en-US" altLang="zh-TW" dirty="0"/>
              <a:t>(</a:t>
            </a:r>
            <a:r>
              <a:rPr kumimoji="1" lang="zh-TW" altLang="en-US" sz="3200" b="1" dirty="0">
                <a:solidFill>
                  <a:srgbClr val="C00000"/>
                </a:solidFill>
              </a:rPr>
              <a:t>人才</a:t>
            </a:r>
            <a:r>
              <a:rPr kumimoji="1" lang="en-US" altLang="zh-TW" dirty="0"/>
              <a:t>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65</a:t>
            </a:fld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val="3988284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可以用多核心</a:t>
            </a:r>
            <a:r>
              <a:rPr kumimoji="1" lang="en-US" altLang="zh-TW" dirty="0"/>
              <a:t>CPU</a:t>
            </a:r>
            <a:r>
              <a:rPr kumimoji="1" lang="zh-TW" altLang="en-US" dirty="0"/>
              <a:t>和</a:t>
            </a:r>
            <a:r>
              <a:rPr kumimoji="1" lang="en-US" altLang="zh-TW" dirty="0"/>
              <a:t>GPU</a:t>
            </a:r>
            <a:r>
              <a:rPr kumimoji="1" lang="zh-TW" altLang="en-US" dirty="0"/>
              <a:t>來實作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66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14373"/>
            <a:ext cx="6529536" cy="43530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7479" y="6400735"/>
            <a:ext cx="7729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172B4D"/>
                </a:solidFill>
              </a:rPr>
              <a:t>David B. Kirk and Wen </a:t>
            </a:r>
            <a:r>
              <a:rPr lang="en-US" altLang="zh-TW" sz="1200" dirty="0" err="1">
                <a:solidFill>
                  <a:srgbClr val="172B4D"/>
                </a:solidFill>
              </a:rPr>
              <a:t>mei</a:t>
            </a:r>
            <a:r>
              <a:rPr lang="en-US" altLang="zh-TW" sz="1200" dirty="0">
                <a:solidFill>
                  <a:srgbClr val="172B4D"/>
                </a:solidFill>
              </a:rPr>
              <a:t> W. </a:t>
            </a:r>
            <a:r>
              <a:rPr lang="en-US" altLang="zh-TW" sz="1200" dirty="0" err="1">
                <a:solidFill>
                  <a:srgbClr val="172B4D"/>
                </a:solidFill>
              </a:rPr>
              <a:t>Hwu</a:t>
            </a:r>
            <a:r>
              <a:rPr lang="en-US" altLang="zh-TW" sz="1200" dirty="0">
                <a:solidFill>
                  <a:srgbClr val="172B4D"/>
                </a:solidFill>
              </a:rPr>
              <a:t>, </a:t>
            </a:r>
            <a:r>
              <a:rPr lang="en-US" altLang="zh-TW" sz="1200" dirty="0" err="1">
                <a:solidFill>
                  <a:srgbClr val="172B4D"/>
                </a:solidFill>
              </a:rPr>
              <a:t>Programmming</a:t>
            </a:r>
            <a:r>
              <a:rPr lang="en-US" altLang="zh-TW" sz="1200" dirty="0">
                <a:solidFill>
                  <a:srgbClr val="172B4D"/>
                </a:solidFill>
              </a:rPr>
              <a:t> massively parallel processors - a hands-on approach, ISBN: 978-0-12-381472-2, Elsevier Inc., 2010. 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18715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可以用向量指令加速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04864"/>
            <a:ext cx="7066868" cy="331236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67</a:t>
            </a:fld>
            <a:endParaRPr lang="zh-TW" altLang="zh-TW"/>
          </a:p>
        </p:txBody>
      </p:sp>
      <p:sp>
        <p:nvSpPr>
          <p:cNvPr id="6" name="矩形 5"/>
          <p:cNvSpPr/>
          <p:nvPr/>
        </p:nvSpPr>
        <p:spPr>
          <a:xfrm>
            <a:off x="4225831" y="6358098"/>
            <a:ext cx="12241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Source: Intel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992935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例如以</a:t>
            </a:r>
            <a:r>
              <a:rPr lang="en-US" altLang="zh-TW" dirty="0"/>
              <a:t>FFT</a:t>
            </a:r>
            <a:r>
              <a:rPr lang="zh-TW" altLang="en-US" dirty="0"/>
              <a:t>加速</a:t>
            </a:r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68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" b="16040"/>
          <a:stretch/>
        </p:blipFill>
        <p:spPr>
          <a:xfrm>
            <a:off x="611560" y="2416200"/>
            <a:ext cx="7757115" cy="2736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3693" y="5525204"/>
            <a:ext cx="7632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M. Mathieu, M. </a:t>
            </a:r>
            <a:r>
              <a:rPr lang="en-US" altLang="zh-TW" sz="1400" dirty="0" err="1"/>
              <a:t>Henaff</a:t>
            </a:r>
            <a:r>
              <a:rPr lang="en-US" altLang="zh-TW" sz="1400" dirty="0"/>
              <a:t>, and Y. </a:t>
            </a:r>
            <a:r>
              <a:rPr lang="en-US" altLang="zh-TW" sz="1400" dirty="0" err="1"/>
              <a:t>LeCun</a:t>
            </a:r>
            <a:r>
              <a:rPr lang="en-US" altLang="zh-TW" sz="1400" dirty="0"/>
              <a:t>, “Fast training of  convolutional networks through FFTs,” in Proc. ICLR, 2014.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706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或是設法加速矩陣運算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69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05588"/>
            <a:ext cx="5496990" cy="398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39552" y="6227511"/>
            <a:ext cx="79208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http://www.rle.mit.edu/eems/wp-content/uploads/2017/06/Tutorial-on-DNN-3-of-9-Survey-of-DNN-Hardware.pdf</a:t>
            </a:r>
          </a:p>
        </p:txBody>
      </p:sp>
    </p:spTree>
    <p:extLst>
      <p:ext uri="{BB962C8B-B14F-4D97-AF65-F5344CB8AC3E}">
        <p14:creationId xmlns:p14="http://schemas.microsoft.com/office/powerpoint/2010/main" val="2477602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890504" y="2843774"/>
            <a:ext cx="7490584" cy="7292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99592" y="213285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近年人工智慧系統的演進</a:t>
            </a:r>
            <a:r>
              <a:rPr lang="en-US" altLang="zh-TW" dirty="0"/>
              <a:t>(5)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7</a:t>
            </a:fld>
            <a:endParaRPr lang="zh-TW" altLang="zh-TW"/>
          </a:p>
        </p:txBody>
      </p:sp>
      <p:sp>
        <p:nvSpPr>
          <p:cNvPr id="8" name="文字方塊 7"/>
          <p:cNvSpPr txBox="1"/>
          <p:nvPr/>
        </p:nvSpPr>
        <p:spPr>
          <a:xfrm>
            <a:off x="880898" y="2996952"/>
            <a:ext cx="7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Neural Architecture Search: Accuracy vs Speed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2590" y="217524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Applications: Cloud vs Edge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 bwMode="auto">
          <a:xfrm>
            <a:off x="880898" y="374007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903896" y="378246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Big Data/Model Training: Centralized vs Federated</a:t>
            </a:r>
          </a:p>
        </p:txBody>
      </p:sp>
      <p:sp>
        <p:nvSpPr>
          <p:cNvPr id="50" name="矩形 49"/>
          <p:cNvSpPr/>
          <p:nvPr/>
        </p:nvSpPr>
        <p:spPr>
          <a:xfrm>
            <a:off x="-180528" y="5469544"/>
            <a:ext cx="9217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ts val="600"/>
              </a:spcBef>
              <a:spcAft>
                <a:spcPts val="600"/>
              </a:spcAft>
            </a:pPr>
            <a:r>
              <a:rPr lang="zh-TW" altLang="en-US" sz="2800" b="1" dirty="0">
                <a:solidFill>
                  <a:srgbClr val="0000FF"/>
                </a:solidFill>
                <a:latin typeface="+mn-ea"/>
                <a:ea typeface="+mn-ea"/>
              </a:rPr>
              <a:t>打造高效能人工智慧系統時，需要結合高效能計算，</a:t>
            </a:r>
            <a:br>
              <a:rPr lang="en-US" altLang="zh-TW" sz="2800" b="1" dirty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zh-TW" altLang="en-US" sz="2800" b="1" dirty="0">
                <a:solidFill>
                  <a:srgbClr val="0000FF"/>
                </a:solidFill>
                <a:latin typeface="+mn-ea"/>
                <a:ea typeface="+mn-ea"/>
              </a:rPr>
              <a:t>並且發展方法對應用領域做軟硬體協同設計</a:t>
            </a:r>
            <a:endParaRPr lang="en-US" altLang="zh-TW" sz="28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883415" y="4475936"/>
            <a:ext cx="7490584" cy="729242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99592" y="4623519"/>
            <a:ext cx="7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Accelerators: GPU vs TPU vs FPGA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457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Systolic Array</a:t>
            </a:r>
            <a:r>
              <a:rPr lang="zh-TW" altLang="en-US" dirty="0"/>
              <a:t>作為硬體加速器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70</a:t>
            </a:fld>
            <a:endParaRPr lang="zh-TW" altLang="zh-TW"/>
          </a:p>
        </p:txBody>
      </p:sp>
      <p:pic>
        <p:nvPicPr>
          <p:cNvPr id="5122" name="Picture 2" descr="ãsystolic array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48674"/>
            <a:ext cx="3456384" cy="313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344870" y="2348880"/>
            <a:ext cx="43239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Systolic arrays were invented by H. T. Kung and Charles </a:t>
            </a:r>
            <a:r>
              <a:rPr lang="en-US" altLang="zh-TW" dirty="0" err="1"/>
              <a:t>Leiserson</a:t>
            </a:r>
            <a:r>
              <a:rPr lang="en-US" altLang="zh-TW" dirty="0"/>
              <a:t> who described arrays for many dense linear algebra computations (matrix product, solving systems of linear equations, LU decomposition, etc.) for banded matrices.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0671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012912"/>
            <a:ext cx="8229600" cy="790504"/>
          </a:xfrm>
        </p:spPr>
        <p:txBody>
          <a:bodyPr/>
          <a:lstStyle/>
          <a:p>
            <a:r>
              <a:rPr lang="zh-TW" altLang="en-US" dirty="0"/>
              <a:t>互有優劣的</a:t>
            </a:r>
            <a:r>
              <a:rPr lang="en-US" altLang="zh-TW" dirty="0"/>
              <a:t>Convolution</a:t>
            </a:r>
            <a:r>
              <a:rPr lang="zh-TW" altLang="en-US" dirty="0"/>
              <a:t>實作方法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71</a:t>
            </a:fld>
            <a:endParaRPr lang="zh-TW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73" y="2564904"/>
            <a:ext cx="7549530" cy="26462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81206" y="6255593"/>
            <a:ext cx="7776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Tal Ben-Nun, </a:t>
            </a:r>
            <a:r>
              <a:rPr lang="en-US" altLang="zh-TW" sz="1400" dirty="0" err="1"/>
              <a:t>Torsten</a:t>
            </a:r>
            <a:r>
              <a:rPr lang="en-US" altLang="zh-TW" sz="1400" dirty="0"/>
              <a:t> </a:t>
            </a:r>
            <a:r>
              <a:rPr lang="en-US" altLang="zh-TW" sz="1400" dirty="0" err="1"/>
              <a:t>Hoefler</a:t>
            </a:r>
            <a:r>
              <a:rPr lang="en-US" altLang="zh-TW" sz="1400" dirty="0"/>
              <a:t>. Demystifying Parallel and Distributed Deep Learning: An In-Depth Concurrency Analysis. (2018) https://arxiv.org/abs/1802.09941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488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或是降低計算的有效位數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72</a:t>
            </a:fld>
            <a:endParaRPr lang="zh-TW" altLang="zh-TW"/>
          </a:p>
        </p:txBody>
      </p:sp>
      <p:sp>
        <p:nvSpPr>
          <p:cNvPr id="6" name="矩形 5"/>
          <p:cNvSpPr/>
          <p:nvPr/>
        </p:nvSpPr>
        <p:spPr>
          <a:xfrm>
            <a:off x="6156176" y="6080571"/>
            <a:ext cx="18722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(Source: Apple)</a:t>
            </a:r>
          </a:p>
        </p:txBody>
      </p:sp>
      <p:pic>
        <p:nvPicPr>
          <p:cNvPr id="3074" name="Picture 2" descr="https://developer.apple.com/library/mac/documentation/Performance/Conceptual/vImage/Art/kernel_convol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28" y="2162752"/>
            <a:ext cx="4639872" cy="357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39"/>
            <a:ext cx="3682752" cy="468052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dirty="0"/>
              <a:t>使用</a:t>
            </a:r>
            <a:r>
              <a:rPr lang="en-US" altLang="zh-TW" dirty="0"/>
              <a:t>FP16, INT8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/>
              <a:t>概算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ea typeface="標楷體" panose="03000509000000000000" pitchFamily="65" charset="-120"/>
              </a:rPr>
              <a:t>用簡略的方法做計算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ea typeface="標楷體" panose="03000509000000000000" pitchFamily="65" charset="-120"/>
              </a:rPr>
              <a:t>忽略很小的數字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/>
              <a:t>利用稀疏矩陣的特性降低運算量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ea typeface="標楷體" panose="03000509000000000000" pitchFamily="65" charset="-120"/>
              </a:rPr>
              <a:t>加</a:t>
            </a:r>
            <a:r>
              <a:rPr lang="en-US" altLang="zh-TW" sz="2400" dirty="0">
                <a:ea typeface="標楷體" panose="03000509000000000000" pitchFamily="65" charset="-120"/>
              </a:rPr>
              <a:t>0</a:t>
            </a:r>
            <a:r>
              <a:rPr lang="zh-TW" altLang="en-US" sz="2400" dirty="0">
                <a:ea typeface="標楷體" panose="03000509000000000000" pitchFamily="65" charset="-120"/>
              </a:rPr>
              <a:t>或乘</a:t>
            </a:r>
            <a:r>
              <a:rPr lang="en-US" altLang="zh-TW" sz="2400" dirty="0">
                <a:ea typeface="標楷體" panose="03000509000000000000" pitchFamily="65" charset="-120"/>
              </a:rPr>
              <a:t>0</a:t>
            </a:r>
            <a:r>
              <a:rPr lang="zh-TW" altLang="en-US" sz="2400" dirty="0">
                <a:ea typeface="標楷體" panose="03000509000000000000" pitchFamily="65" charset="-120"/>
              </a:rPr>
              <a:t>可以不用算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ea typeface="標楷體" panose="03000509000000000000" pitchFamily="65" charset="-120"/>
              </a:rPr>
              <a:t>最好是將必要的計算所需資料排好</a:t>
            </a:r>
          </a:p>
        </p:txBody>
      </p:sp>
    </p:spTree>
    <p:extLst>
      <p:ext uri="{BB962C8B-B14F-4D97-AF65-F5344CB8AC3E}">
        <p14:creationId xmlns:p14="http://schemas.microsoft.com/office/powerpoint/2010/main" val="73872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還可以針對個別深度神經網路進行壓縮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73</a:t>
            </a:fld>
            <a:endParaRPr lang="zh-TW" altLang="zh-TW"/>
          </a:p>
        </p:txBody>
      </p:sp>
      <p:sp>
        <p:nvSpPr>
          <p:cNvPr id="7" name="矩形 6"/>
          <p:cNvSpPr/>
          <p:nvPr/>
        </p:nvSpPr>
        <p:spPr>
          <a:xfrm>
            <a:off x="532755" y="5963206"/>
            <a:ext cx="80238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S. Han, H. Mao, and W. J. Dally, “Deep compression: Compressing deep neural networks with pruning, trained quantization and </a:t>
            </a:r>
            <a:r>
              <a:rPr lang="en-US" altLang="zh-TW" sz="1400" dirty="0" err="1"/>
              <a:t>huffman</a:t>
            </a:r>
            <a:r>
              <a:rPr lang="en-US" altLang="zh-TW" sz="1400" dirty="0"/>
              <a:t> coding,” International Conference on Learning Representations (ICLR), 2016.</a:t>
            </a:r>
            <a:endParaRPr lang="zh-TW" altLang="en-US" sz="14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5" y="2074714"/>
            <a:ext cx="8086056" cy="35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3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深度學習系統的戰國時代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16832"/>
            <a:ext cx="6768752" cy="4642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5043" y="6499488"/>
            <a:ext cx="79928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100" dirty="0"/>
              <a:t>http://iprcorp.com/wp-content/uploads/2017/08/The-Intelligent-Cloud-How-AI-is-changing-the-face-of-Cloud-Computing.pdf</a:t>
            </a:r>
          </a:p>
        </p:txBody>
      </p:sp>
    </p:spTree>
    <p:extLst>
      <p:ext uri="{BB962C8B-B14F-4D97-AF65-F5344CB8AC3E}">
        <p14:creationId xmlns:p14="http://schemas.microsoft.com/office/powerpoint/2010/main" val="32977670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1844824"/>
            <a:ext cx="7772400" cy="3456384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台灣的硬體設計與製造基礎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是世界少有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C00000"/>
                </a:solidFill>
                <a:ea typeface="標楷體" pitchFamily="65" charset="-120"/>
              </a:rPr>
              <a:t>如何善用優勢、結合軟體</a:t>
            </a:r>
            <a:r>
              <a:rPr lang="en-US" altLang="zh-TW" dirty="0">
                <a:solidFill>
                  <a:srgbClr val="C00000"/>
                </a:solidFill>
                <a:ea typeface="標楷體" pitchFamily="65" charset="-120"/>
              </a:rPr>
              <a:t>?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01107539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204864"/>
            <a:ext cx="7772400" cy="3096344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spcAft>
                <a:spcPts val="54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要做大事，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可把眼光放遠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先搞清楚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  <a:t>State-of-the-Art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4546718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Nvidia</a:t>
            </a:r>
            <a:r>
              <a:rPr lang="en-US" altLang="zh-TW" dirty="0"/>
              <a:t> V100: Tensor Cores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77</a:t>
            </a:fld>
            <a:endParaRPr lang="zh-TW" altLang="zh-TW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4211960" y="2172478"/>
            <a:ext cx="3960440" cy="2592288"/>
          </a:xfrm>
          <a:prstGeom prst="rect">
            <a:avLst/>
          </a:prstGeom>
        </p:spPr>
        <p:txBody>
          <a:bodyPr vert="horz" lIns="91425" tIns="91425" rIns="91425" bIns="91425" rtlCol="0">
            <a:norm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b="1" dirty="0">
                <a:solidFill>
                  <a:srgbClr val="0070C0"/>
                </a:solidFill>
              </a:rPr>
              <a:t>640</a:t>
            </a:r>
            <a:r>
              <a:rPr lang="zh-TW" altLang="en-US" sz="2400" b="1" dirty="0">
                <a:solidFill>
                  <a:srgbClr val="0070C0"/>
                </a:solidFill>
              </a:rPr>
              <a:t> </a:t>
            </a:r>
            <a:r>
              <a:rPr lang="en-US" altLang="zh-TW" sz="2400" b="1" dirty="0">
                <a:solidFill>
                  <a:srgbClr val="0070C0"/>
                </a:solidFill>
              </a:rPr>
              <a:t>Tensor Cores</a:t>
            </a:r>
          </a:p>
          <a:p>
            <a:r>
              <a:rPr lang="en-US" altLang="zh-TW" sz="2400" b="1" dirty="0">
                <a:solidFill>
                  <a:srgbClr val="0070C0"/>
                </a:solidFill>
              </a:rPr>
              <a:t>120 TFLOPS </a:t>
            </a:r>
            <a:r>
              <a:rPr lang="en-US" altLang="zh-TW" sz="2400" dirty="0"/>
              <a:t>for training and inference</a:t>
            </a:r>
            <a:r>
              <a:rPr lang="zh-TW" altLang="en-US" sz="2400" dirty="0"/>
              <a:t> </a:t>
            </a:r>
            <a:r>
              <a:rPr lang="en-US" altLang="zh-TW" sz="2400" dirty="0"/>
              <a:t>for </a:t>
            </a:r>
            <a:r>
              <a:rPr lang="en-US" altLang="zh-TW" sz="2400" b="1" dirty="0">
                <a:solidFill>
                  <a:srgbClr val="0070C0"/>
                </a:solidFill>
              </a:rPr>
              <a:t>FP16</a:t>
            </a:r>
          </a:p>
          <a:p>
            <a:r>
              <a:rPr lang="en-US" altLang="zh-TW" sz="2400" dirty="0"/>
              <a:t>Each TC operates on a 4x4 matrix at the rate of </a:t>
            </a:r>
            <a:r>
              <a:rPr lang="en-US" altLang="zh-TW" sz="2400" b="1" dirty="0">
                <a:solidFill>
                  <a:srgbClr val="0070C0"/>
                </a:solidFill>
              </a:rPr>
              <a:t>64 ops/clock</a:t>
            </a:r>
          </a:p>
        </p:txBody>
      </p:sp>
      <p:sp>
        <p:nvSpPr>
          <p:cNvPr id="6" name="矩形 5"/>
          <p:cNvSpPr/>
          <p:nvPr/>
        </p:nvSpPr>
        <p:spPr>
          <a:xfrm>
            <a:off x="1187624" y="6366011"/>
            <a:ext cx="67687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https://images.nvidia.com/content/volta-architecture/pdf/Volta-Architecture-Whitepaper-v1.0.pdf</a:t>
            </a:r>
            <a:endParaRPr lang="zh-TW" altLang="en-US" sz="12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72478"/>
            <a:ext cx="3096344" cy="413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4800370"/>
            <a:ext cx="4664262" cy="12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733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982312"/>
            <a:ext cx="8229600" cy="79050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/>
              <a:t>Intel VNNI:</a:t>
            </a:r>
            <a:r>
              <a:rPr lang="zh-TW" altLang="en-US" dirty="0"/>
              <a:t>支援深度學習的指令集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78</a:t>
            </a:fld>
            <a:endParaRPr lang="zh-TW" altLang="zh-TW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86" y="2242740"/>
            <a:ext cx="7200800" cy="423240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514094" y="6441380"/>
            <a:ext cx="5904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https://www.servethehome.com/intel-knights-mill-for-machine-learning/</a:t>
            </a:r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539552" y="1916832"/>
            <a:ext cx="8147248" cy="699457"/>
          </a:xfrm>
          <a:prstGeom prst="rect">
            <a:avLst/>
          </a:prstGeom>
        </p:spPr>
        <p:txBody>
          <a:bodyPr vert="horz" lIns="91425" tIns="91425" rIns="91425" bIns="91425" rtlCol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Vector Neural Network Instruction (VNNI)</a:t>
            </a:r>
          </a:p>
        </p:txBody>
      </p:sp>
    </p:spTree>
    <p:extLst>
      <p:ext uri="{BB962C8B-B14F-4D97-AF65-F5344CB8AC3E}">
        <p14:creationId xmlns:p14="http://schemas.microsoft.com/office/powerpoint/2010/main" val="2935902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9F272-81FF-4FB5-8CF9-64726D2A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16-Bit VNNI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3D9635-B686-446F-922B-5ACFA0F2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8023" y="2204864"/>
            <a:ext cx="4018221" cy="429092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zh-TW" sz="2000" dirty="0"/>
              <a:t>The major motivation behind the AVX512 VNNI extension is the observation that many tight convolutional neural network loops require the repeated multiplication of two 16-bit values or two 8-bit values and accumulate the result to a 32-bit accumulator.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zh-TW" sz="2000" dirty="0"/>
              <a:t>Using the foundation AVX-512, for 16-bit, this is possible using two instructions - VPMADDWD which is used to multiply two 16-bit pairs and add them together followed a VPADDD which adds the accumulate value.</a:t>
            </a: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5F262-177C-4B08-B955-E170BC56172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79</a:t>
            </a:fld>
            <a:endParaRPr lang="zh-TW" altLang="zh-TW"/>
          </a:p>
        </p:txBody>
      </p:sp>
      <p:pic>
        <p:nvPicPr>
          <p:cNvPr id="4100" name="Picture 4" descr="File:vnni-vpdpwssd.svg">
            <a:extLst>
              <a:ext uri="{FF2B5EF4-FFF2-40B4-BE49-F238E27FC236}">
                <a16:creationId xmlns:a16="http://schemas.microsoft.com/office/drawing/2014/main" id="{495988C0-679B-40CF-8C78-230C988B3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4480337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B1EC4E-78DD-4567-943C-5DC0A85A9F6C}"/>
              </a:ext>
            </a:extLst>
          </p:cNvPr>
          <p:cNvSpPr/>
          <p:nvPr/>
        </p:nvSpPr>
        <p:spPr>
          <a:xfrm>
            <a:off x="2009428" y="635765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>
                <a:hlinkClick r:id="rId3"/>
              </a:rPr>
              <a:t>https://en.wikichip.org/wiki/x86/avx512vnni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762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1772816"/>
            <a:ext cx="7772400" cy="4248472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什麼是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cs typeface="Times New Roman" panose="02020603050405020304" pitchFamily="18" charset="0"/>
              </a:rPr>
              <a:t>高效能運算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?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  <a:t>High-Performance Computing</a:t>
            </a:r>
            <a:b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en-US" altLang="zh-TW" cap="none" dirty="0">
                <a:solidFill>
                  <a:srgbClr val="C00000"/>
                </a:solidFill>
                <a:ea typeface="標楷體" pitchFamily="65" charset="-120"/>
              </a:rPr>
              <a:t>(HPC)</a:t>
            </a:r>
            <a:endParaRPr lang="zh-TW" altLang="en-US" cap="none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7892215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FF8AD6-CD9C-4049-8AFF-2693977A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8-Bit VNNI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4F4B3F-B6E3-4713-B354-6CD8C053EA8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80</a:t>
            </a:fld>
            <a:endParaRPr lang="zh-TW" altLang="zh-TW"/>
          </a:p>
        </p:txBody>
      </p:sp>
      <p:pic>
        <p:nvPicPr>
          <p:cNvPr id="5122" name="Picture 2" descr="vnni-vpdpbusd.svg">
            <a:extLst>
              <a:ext uri="{FF2B5EF4-FFF2-40B4-BE49-F238E27FC236}">
                <a16:creationId xmlns:a16="http://schemas.microsoft.com/office/drawing/2014/main" id="{453E4D4C-84BB-490D-AE07-91FC77354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8562"/>
            <a:ext cx="5798762" cy="410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38F9532C-C187-4687-B684-92C39195F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174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 Condensed"/>
              </a:rPr>
              <a:t>Likewise, for 8-bit values, three instructions are needed -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Roboto Condensed"/>
                <a:cs typeface="Courier New" panose="02070309020205020404" pitchFamily="49" charset="0"/>
              </a:rPr>
              <a:t>VPMADDUBSW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Roboto Condensed"/>
              </a:rPr>
              <a:t>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 Condensed"/>
              </a:rPr>
              <a:t>which is used to multiply two 8-bit pairs and add them together, followed by a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Roboto Condensed"/>
                <a:cs typeface="Courier New" panose="02070309020205020404" pitchFamily="49" charset="0"/>
              </a:rPr>
              <a:t>VPMADDWD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Roboto Condensed"/>
              </a:rPr>
              <a:t>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 Condensed"/>
              </a:rPr>
              <a:t>with the value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Roboto Condensed"/>
                <a:cs typeface="Courier New" panose="02070309020205020404" pitchFamily="49" charset="0"/>
              </a:rPr>
              <a:t>1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Roboto Condensed"/>
              </a:rPr>
              <a:t>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 Condensed"/>
              </a:rPr>
              <a:t>in order to simply up-convert the 16-bit values to 32-bit values, followed by the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Roboto Condensed"/>
                <a:cs typeface="Courier New" panose="02070309020205020404" pitchFamily="49" charset="0"/>
              </a:rPr>
              <a:t>VPADDD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Roboto Condensed"/>
              </a:rPr>
              <a:t>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 Condensed"/>
              </a:rPr>
              <a:t>instruction which adds the result to an accumulator.</a:t>
            </a:r>
            <a:endParaRPr kumimoji="0" lang="zh-TW" altLang="zh-TW" sz="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 Condensed"/>
              </a:rPr>
            </a:br>
            <a:endParaRPr kumimoji="0" lang="zh-TW" altLang="zh-TW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Roboto Condense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3FFDD1-10C9-4A39-BA22-C0817DC5AF6B}"/>
              </a:ext>
            </a:extLst>
          </p:cNvPr>
          <p:cNvSpPr/>
          <p:nvPr/>
        </p:nvSpPr>
        <p:spPr>
          <a:xfrm>
            <a:off x="6255962" y="2170081"/>
            <a:ext cx="263651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Likewise, for 8-bit values, three instructions are needed - VPMADDUBSW which is used to multiply two 8-bit pairs and add them together, followed by a VPMADDWD with the value 1 in order to simply up-convert the 16-bit values to 32-bit values, followed by the VPADDD instruction which adds the result to an accumulator.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04ECED-1C7D-4C19-BF0E-BFA8CD6556A1}"/>
              </a:ext>
            </a:extLst>
          </p:cNvPr>
          <p:cNvSpPr/>
          <p:nvPr/>
        </p:nvSpPr>
        <p:spPr>
          <a:xfrm>
            <a:off x="2009428" y="635765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>
                <a:hlinkClick r:id="rId3"/>
              </a:rPr>
              <a:t>https://en.wikichip.org/wiki/x86/avx512vnni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50022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6DE25D-056E-4153-A37E-1A08B9E6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790504"/>
          </a:xfrm>
        </p:spPr>
        <p:txBody>
          <a:bodyPr/>
          <a:lstStyle/>
          <a:p>
            <a:r>
              <a:rPr lang="en-US" altLang="zh-TW" dirty="0"/>
              <a:t>Fused Operations</a:t>
            </a:r>
            <a:r>
              <a:rPr lang="zh-TW" altLang="en-US" dirty="0"/>
              <a:t>減少資料搬移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7A8F1B-28E7-4DEB-8815-B183FFB131D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81</a:t>
            </a:fld>
            <a:endParaRPr lang="zh-TW" altLang="zh-TW"/>
          </a:p>
        </p:txBody>
      </p:sp>
      <p:pic>
        <p:nvPicPr>
          <p:cNvPr id="7170" name="Picture 2" descr="vnni-vpdpwssd-i.svg">
            <a:extLst>
              <a:ext uri="{FF2B5EF4-FFF2-40B4-BE49-F238E27FC236}">
                <a16:creationId xmlns:a16="http://schemas.microsoft.com/office/drawing/2014/main" id="{68172BE9-81CA-4F56-BC11-58A96AD9D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24" y="2276872"/>
            <a:ext cx="4899064" cy="393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74FCB9-794D-459B-B03C-53DDA3CC7A32}"/>
              </a:ext>
            </a:extLst>
          </p:cNvPr>
          <p:cNvSpPr/>
          <p:nvPr/>
        </p:nvSpPr>
        <p:spPr>
          <a:xfrm>
            <a:off x="5381788" y="2204864"/>
            <a:ext cx="3258156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/>
              <a:t>To address those two common operations, two new instructions were added (as well as two saturated versions):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/>
              <a:t>VPDPBUSD fuses VPMADDUBSW, VPMADDWD, and VPADDD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/>
              <a:t>VPDPWSSD fuses VPMADDWD and VPADDD.</a:t>
            </a:r>
            <a:endParaRPr lang="zh-TW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04C8F1-1951-46DB-B375-91F1D3A3B503}"/>
              </a:ext>
            </a:extLst>
          </p:cNvPr>
          <p:cNvSpPr/>
          <p:nvPr/>
        </p:nvSpPr>
        <p:spPr>
          <a:xfrm>
            <a:off x="2009428" y="635765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>
                <a:hlinkClick r:id="rId3"/>
              </a:rPr>
              <a:t>https://en.wikichip.org/wiki/x86/avx512vnni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39091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Google</a:t>
            </a:r>
            <a:r>
              <a:rPr lang="zh-TW" altLang="en-US" dirty="0"/>
              <a:t>的</a:t>
            </a:r>
            <a:r>
              <a:rPr lang="en-US" altLang="zh-TW" dirty="0"/>
              <a:t>DL</a:t>
            </a:r>
            <a:r>
              <a:rPr lang="zh-TW" altLang="en-US" dirty="0"/>
              <a:t>專用處理機</a:t>
            </a:r>
            <a:r>
              <a:rPr lang="en-US" altLang="zh-TW" dirty="0"/>
              <a:t>: TPU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10386"/>
            <a:ext cx="8229600" cy="15906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 sz="2800" dirty="0"/>
              <a:t>Google</a:t>
            </a:r>
            <a:r>
              <a:rPr lang="zh-TW" altLang="en-US" sz="2800" dirty="0"/>
              <a:t>在</a:t>
            </a:r>
            <a:r>
              <a:rPr lang="en-US" altLang="zh-TW" sz="2800" dirty="0"/>
              <a:t>2014</a:t>
            </a:r>
            <a:r>
              <a:rPr lang="zh-TW" altLang="en-US" sz="2800" dirty="0"/>
              <a:t>年開始設計</a:t>
            </a:r>
            <a:r>
              <a:rPr lang="en-US" altLang="zh-TW" sz="2800" b="1" dirty="0">
                <a:solidFill>
                  <a:srgbClr val="0000FF"/>
                </a:solidFill>
              </a:rPr>
              <a:t>Tensor Processing Unit (TPU)</a:t>
            </a:r>
            <a:r>
              <a:rPr lang="zh-TW" altLang="en-US" sz="2800" b="1" dirty="0">
                <a:solidFill>
                  <a:srgbClr val="0000FF"/>
                </a:solidFill>
              </a:rPr>
              <a:t>晶片</a:t>
            </a:r>
            <a:r>
              <a:rPr lang="zh-TW" altLang="en-US" sz="2800" dirty="0"/>
              <a:t>來大幅加速深度學習</a:t>
            </a:r>
            <a:endParaRPr lang="en-US" altLang="zh-TW" sz="2800" dirty="0"/>
          </a:p>
          <a:p>
            <a:pPr>
              <a:spcAft>
                <a:spcPts val="600"/>
              </a:spcAft>
            </a:pPr>
            <a:r>
              <a:rPr lang="zh-TW" altLang="en-US" sz="2800" b="1" dirty="0">
                <a:solidFill>
                  <a:srgbClr val="C00000"/>
                </a:solidFill>
              </a:rPr>
              <a:t>比同時期的</a:t>
            </a:r>
            <a:r>
              <a:rPr lang="en-US" altLang="zh-TW" sz="2800" b="1" dirty="0">
                <a:solidFill>
                  <a:srgbClr val="C00000"/>
                </a:solidFill>
              </a:rPr>
              <a:t>GPU</a:t>
            </a:r>
            <a:r>
              <a:rPr lang="zh-TW" altLang="en-US" sz="2800" b="1" dirty="0">
                <a:solidFill>
                  <a:srgbClr val="C00000"/>
                </a:solidFill>
              </a:rPr>
              <a:t>快</a:t>
            </a:r>
            <a:r>
              <a:rPr lang="en-US" altLang="zh-TW" sz="2800" b="1" dirty="0">
                <a:solidFill>
                  <a:srgbClr val="C00000"/>
                </a:solidFill>
              </a:rPr>
              <a:t>30</a:t>
            </a:r>
            <a:r>
              <a:rPr lang="zh-TW" altLang="en-US" sz="2800" b="1" dirty="0">
                <a:solidFill>
                  <a:srgbClr val="C00000"/>
                </a:solidFill>
              </a:rPr>
              <a:t>倍、省電</a:t>
            </a:r>
            <a:r>
              <a:rPr lang="en-US" altLang="zh-TW" sz="2800" b="1" dirty="0">
                <a:solidFill>
                  <a:srgbClr val="C00000"/>
                </a:solidFill>
              </a:rPr>
              <a:t>80</a:t>
            </a:r>
            <a:r>
              <a:rPr lang="zh-TW" altLang="en-US" sz="2800" b="1" dirty="0">
                <a:solidFill>
                  <a:srgbClr val="C00000"/>
                </a:solidFill>
              </a:rPr>
              <a:t>倍</a:t>
            </a:r>
            <a:r>
              <a:rPr lang="en-US" altLang="zh-TW" sz="2800" b="1" dirty="0">
                <a:solidFill>
                  <a:srgbClr val="C00000"/>
                </a:solidFill>
              </a:rPr>
              <a:t>!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82</a:t>
            </a:fld>
            <a:endParaRPr lang="zh-TW" altLang="zh-TW"/>
          </a:p>
        </p:txBody>
      </p:sp>
      <p:sp>
        <p:nvSpPr>
          <p:cNvPr id="5" name="矩形 4"/>
          <p:cNvSpPr/>
          <p:nvPr/>
        </p:nvSpPr>
        <p:spPr>
          <a:xfrm>
            <a:off x="1190960" y="6381328"/>
            <a:ext cx="76328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https://arxiv.org/ftp/arxiv/papers/1704/1704.04760.pdf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9" y="3448037"/>
            <a:ext cx="3916806" cy="293329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76" y="3645024"/>
            <a:ext cx="3453647" cy="25251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80112" y="6188474"/>
            <a:ext cx="2500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</a:rPr>
              <a:t>Systolic Arrays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4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1F0AA-15FD-004F-A72C-4D86C342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DSA</a:t>
            </a:r>
            <a:r>
              <a:rPr kumimoji="1" lang="zh-TW" altLang="en-US" dirty="0"/>
              <a:t>促使</a:t>
            </a:r>
            <a:r>
              <a:rPr kumimoji="1" lang="en-US" altLang="zh-TW" dirty="0" err="1"/>
              <a:t>AlphaGo</a:t>
            </a:r>
            <a:r>
              <a:rPr kumimoji="1" lang="zh-TW" altLang="en-US" dirty="0"/>
              <a:t>大幅</a:t>
            </a:r>
            <a:r>
              <a:rPr kumimoji="1" lang="zh-CN" altLang="en-US" dirty="0"/>
              <a:t>演進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9ECC61-E2C0-AF41-98CD-66E53E976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52" y="2385636"/>
            <a:ext cx="8458311" cy="2843564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BFF6BB-193A-544D-BD23-7DF8AF71F29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83</a:t>
            </a:fld>
            <a:endParaRPr lang="zh-TW" altLang="zh-TW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6F16AD-7D87-8048-BD80-87265B23C030}"/>
              </a:ext>
            </a:extLst>
          </p:cNvPr>
          <p:cNvSpPr/>
          <p:nvPr/>
        </p:nvSpPr>
        <p:spPr>
          <a:xfrm>
            <a:off x="2286000" y="596320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800" dirty="0"/>
              <a:t>https://zh.wikipedia.org/wiki/AlphaGo_Zero</a:t>
            </a:r>
          </a:p>
        </p:txBody>
      </p:sp>
    </p:spTree>
    <p:extLst>
      <p:ext uri="{BB962C8B-B14F-4D97-AF65-F5344CB8AC3E}">
        <p14:creationId xmlns:p14="http://schemas.microsoft.com/office/powerpoint/2010/main" val="25082080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908050"/>
            <a:ext cx="8229600" cy="790575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TW" dirty="0"/>
              <a:t>AI</a:t>
            </a:r>
            <a:r>
              <a:rPr lang="zh-TW" altLang="en-US" dirty="0"/>
              <a:t>造就</a:t>
            </a:r>
            <a:r>
              <a:rPr lang="zh-TW" altLang="en-US" dirty="0">
                <a:latin typeface="標楷體" panose="03000509000000000000" pitchFamily="65" charset="-120"/>
              </a:rPr>
              <a:t>計算機結構的新黃金時代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9138"/>
            <a:ext cx="8229600" cy="1007814"/>
          </a:xfrm>
        </p:spPr>
        <p:txBody>
          <a:bodyPr>
            <a:normAutofit fontScale="92500"/>
          </a:bodyPr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altLang="zh-TW" dirty="0">
                <a:cs typeface="Times New Roman" panose="02020603050405020304" pitchFamily="18" charset="0"/>
              </a:rPr>
              <a:t>2017</a:t>
            </a:r>
            <a:r>
              <a:rPr lang="zh-TW" altLang="en-US" dirty="0">
                <a:cs typeface="Times New Roman" panose="02020603050405020304" pitchFamily="18" charset="0"/>
              </a:rPr>
              <a:t>圖靈獎得主</a:t>
            </a:r>
            <a:r>
              <a:rPr lang="en-US" altLang="zh-TW" dirty="0">
                <a:cs typeface="Times New Roman" panose="02020603050405020304" pitchFamily="18" charset="0"/>
              </a:rPr>
              <a:t>Hennessy &amp; Patterson</a:t>
            </a:r>
            <a:r>
              <a:rPr lang="zh-TW" altLang="en-US" dirty="0">
                <a:cs typeface="Times New Roman" panose="02020603050405020304" pitchFamily="18" charset="0"/>
              </a:rPr>
              <a:t>指出其中關鍵</a:t>
            </a:r>
            <a:r>
              <a:rPr lang="en-US" altLang="zh-TW" dirty="0">
                <a:cs typeface="Times New Roman" panose="02020603050405020304" pitchFamily="18" charset="0"/>
              </a:rPr>
              <a:t>: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zh-TW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對應用領域做軟硬體協同設計、敏捷的晶片設計</a:t>
            </a:r>
            <a:endParaRPr lang="en-US" altLang="zh-TW" sz="32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996952"/>
            <a:ext cx="6660232" cy="36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0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772400" cy="1800200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打造高效能深度學習系統</a:t>
            </a:r>
            <a:endParaRPr lang="en-US" altLang="zh-TW" dirty="0">
              <a:solidFill>
                <a:srgbClr val="FF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85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637133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4788024" y="2882819"/>
            <a:ext cx="3606458" cy="761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788024" y="3761906"/>
            <a:ext cx="3606459" cy="747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90504" y="2843774"/>
            <a:ext cx="3606458" cy="1689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99592" y="213285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876990" y="4731814"/>
            <a:ext cx="7494493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740896" y="5691891"/>
            <a:ext cx="847328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一台機器放多張</a:t>
            </a:r>
            <a:r>
              <a:rPr lang="en-US" altLang="zh-TW" dirty="0"/>
              <a:t>DL</a:t>
            </a:r>
            <a:r>
              <a:rPr lang="zh-TW" altLang="en-US" dirty="0"/>
              <a:t>加速器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86</a:t>
            </a:fld>
            <a:endParaRPr lang="zh-TW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1040060" y="4881705"/>
            <a:ext cx="688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PC/Workstation/Server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88024" y="3801234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Framework</a:t>
            </a:r>
          </a:p>
          <a:p>
            <a:pPr algn="ctr"/>
            <a:r>
              <a:rPr lang="en-US" altLang="zh-TW" sz="2000" dirty="0" err="1"/>
              <a:t>Tensorflow</a:t>
            </a:r>
            <a:r>
              <a:rPr lang="en-US" altLang="zh-TW" sz="2000" dirty="0"/>
              <a:t>/</a:t>
            </a:r>
            <a:r>
              <a:rPr lang="en-US" altLang="zh-TW" sz="2000" dirty="0" err="1"/>
              <a:t>Caffe</a:t>
            </a:r>
            <a:r>
              <a:rPr lang="en-US" altLang="zh-TW" sz="2000" dirty="0"/>
              <a:t>/Torch..</a:t>
            </a: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88025" y="2865230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Models</a:t>
            </a:r>
          </a:p>
          <a:p>
            <a:pPr algn="ctr"/>
            <a:r>
              <a:rPr lang="en-US" altLang="zh-TW" sz="2000" dirty="0"/>
              <a:t>CNN/RNN/LSTM…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80898" y="3068960"/>
            <a:ext cx="360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Learning Algorithms &amp; </a:t>
            </a:r>
          </a:p>
          <a:p>
            <a:pPr algn="ctr"/>
            <a:r>
              <a:rPr lang="en-US" altLang="zh-TW" dirty="0"/>
              <a:t>Libraries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2590" y="217524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740896" y="5828344"/>
            <a:ext cx="847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GPU</a:t>
            </a:r>
            <a:endParaRPr lang="zh-TW" altLang="en-US" sz="2200" dirty="0"/>
          </a:p>
        </p:txBody>
      </p:sp>
      <p:sp>
        <p:nvSpPr>
          <p:cNvPr id="25" name="矩形 24"/>
          <p:cNvSpPr/>
          <p:nvPr/>
        </p:nvSpPr>
        <p:spPr bwMode="auto">
          <a:xfrm>
            <a:off x="7524328" y="5691891"/>
            <a:ext cx="847328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524328" y="5828344"/>
            <a:ext cx="847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GPU</a:t>
            </a:r>
            <a:endParaRPr lang="zh-TW" altLang="en-US" sz="2200" dirty="0"/>
          </a:p>
        </p:txBody>
      </p:sp>
      <p:sp>
        <p:nvSpPr>
          <p:cNvPr id="27" name="矩形 26"/>
          <p:cNvSpPr/>
          <p:nvPr/>
        </p:nvSpPr>
        <p:spPr bwMode="auto">
          <a:xfrm>
            <a:off x="4804792" y="5691891"/>
            <a:ext cx="847328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4804792" y="5828344"/>
            <a:ext cx="8473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GPU</a:t>
            </a:r>
            <a:endParaRPr lang="zh-TW" altLang="en-US" sz="22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6809928" y="5734647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0365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4788024" y="2882819"/>
            <a:ext cx="3606458" cy="761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788024" y="3761906"/>
            <a:ext cx="3606459" cy="74721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90504" y="2843774"/>
            <a:ext cx="3606458" cy="16894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899592" y="2132857"/>
            <a:ext cx="7471892" cy="5610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781985" y="4645573"/>
            <a:ext cx="1263181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同時用多台機器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87</a:t>
            </a:fld>
            <a:endParaRPr lang="zh-TW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4781986" y="4795464"/>
            <a:ext cx="126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788024" y="3801234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Framework</a:t>
            </a:r>
          </a:p>
          <a:p>
            <a:pPr algn="ctr"/>
            <a:r>
              <a:rPr lang="en-US" altLang="zh-TW" sz="2000" dirty="0" err="1"/>
              <a:t>Tensorflow</a:t>
            </a:r>
            <a:r>
              <a:rPr lang="en-US" altLang="zh-TW" sz="2000" dirty="0"/>
              <a:t>/</a:t>
            </a:r>
            <a:r>
              <a:rPr lang="en-US" altLang="zh-TW" sz="2000" dirty="0" err="1"/>
              <a:t>Caffe</a:t>
            </a:r>
            <a:r>
              <a:rPr lang="en-US" altLang="zh-TW" sz="2000" dirty="0"/>
              <a:t>/Torch..</a:t>
            </a:r>
            <a:endParaRPr lang="zh-TW" altLang="en-US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788025" y="2865230"/>
            <a:ext cx="360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Deep Learning Models</a:t>
            </a:r>
          </a:p>
          <a:p>
            <a:pPr algn="ctr"/>
            <a:r>
              <a:rPr lang="en-US" altLang="zh-TW" sz="2000" dirty="0"/>
              <a:t>CNN/RNN/LSTM…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80898" y="3068960"/>
            <a:ext cx="3606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Machine Learning Algorithms &amp; </a:t>
            </a:r>
          </a:p>
          <a:p>
            <a:pPr algn="ctr"/>
            <a:r>
              <a:rPr lang="en-US" altLang="zh-TW" dirty="0"/>
              <a:t>Libraries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22590" y="2175247"/>
            <a:ext cx="7471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AI Applications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 bwMode="auto">
          <a:xfrm>
            <a:off x="7108304" y="5571093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7108304" y="570754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 bwMode="auto">
          <a:xfrm>
            <a:off x="7108303" y="4633449"/>
            <a:ext cx="1263181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108304" y="4783340"/>
            <a:ext cx="1263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Server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 bwMode="auto">
          <a:xfrm>
            <a:off x="7236296" y="5661248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236296" y="5797701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 bwMode="auto">
          <a:xfrm>
            <a:off x="7364288" y="5747292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364288" y="588374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 bwMode="auto">
          <a:xfrm>
            <a:off x="7499675" y="5834786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499675" y="5971239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 bwMode="auto">
          <a:xfrm>
            <a:off x="4788024" y="5572214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788024" y="5708667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 bwMode="auto">
          <a:xfrm>
            <a:off x="4916016" y="5662369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916016" y="5798822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 bwMode="auto">
          <a:xfrm>
            <a:off x="5044008" y="5748413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5044008" y="5884866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 bwMode="auto">
          <a:xfrm>
            <a:off x="5179395" y="5835907"/>
            <a:ext cx="936104" cy="761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179395" y="5972360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GPU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300192" y="4650472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6809928" y="5734647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47" name="矩形 46"/>
          <p:cNvSpPr/>
          <p:nvPr/>
        </p:nvSpPr>
        <p:spPr bwMode="auto">
          <a:xfrm>
            <a:off x="880899" y="4683073"/>
            <a:ext cx="3606458" cy="761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043968" y="483296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PC/Workstation/Server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56450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780928"/>
            <a:ext cx="7772400" cy="1800200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CN" altLang="en-US" dirty="0">
                <a:solidFill>
                  <a:srgbClr val="0000FF"/>
                </a:solidFill>
                <a:ea typeface="標楷體" pitchFamily="65" charset="-120"/>
              </a:rPr>
              <a:t>列強爭相建置</a:t>
            </a:r>
            <a:r>
              <a:rPr lang="en-US" altLang="zh-CN" dirty="0">
                <a:solidFill>
                  <a:srgbClr val="0000FF"/>
                </a:solidFill>
                <a:ea typeface="標楷體" pitchFamily="65" charset="-120"/>
              </a:rPr>
              <a:t>Ai</a:t>
            </a:r>
            <a:r>
              <a:rPr lang="zh-CN" altLang="en-US" dirty="0">
                <a:solidFill>
                  <a:srgbClr val="0000FF"/>
                </a:solidFill>
                <a:ea typeface="標楷體" pitchFamily="65" charset="-120"/>
              </a:rPr>
              <a:t>超級電腦</a:t>
            </a:r>
            <a:endParaRPr lang="en-US" altLang="zh-TW" dirty="0">
              <a:solidFill>
                <a:srgbClr val="FF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88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4289101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美國：當世排名第一的</a:t>
            </a:r>
            <a:r>
              <a:rPr lang="en-US" altLang="zh-TW" dirty="0"/>
              <a:t>Summit</a:t>
            </a:r>
            <a:endParaRPr lang="zh-TW" altLang="en-US" dirty="0"/>
          </a:p>
        </p:txBody>
      </p:sp>
      <p:pic>
        <p:nvPicPr>
          <p:cNvPr id="32770" name="Picture 2" descr="ååè£¡å¯è½æ1 äººãæå­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04864"/>
            <a:ext cx="7855596" cy="447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115616" y="1911957"/>
            <a:ext cx="7260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rgbClr val="0000FF"/>
                </a:solidFill>
                <a:ea typeface="標楷體" pitchFamily="65" charset="-120"/>
              </a:rPr>
              <a:t>26136</a:t>
            </a:r>
            <a:r>
              <a:rPr lang="zh-TW" altLang="en-US" sz="2800" b="1" dirty="0">
                <a:solidFill>
                  <a:srgbClr val="0000FF"/>
                </a:solidFill>
                <a:ea typeface="標楷體" pitchFamily="65" charset="-120"/>
              </a:rPr>
              <a:t>個</a:t>
            </a:r>
            <a:r>
              <a:rPr lang="en-US" altLang="zh-TW" sz="2800" b="1" dirty="0" err="1">
                <a:solidFill>
                  <a:srgbClr val="0000FF"/>
                </a:solidFill>
                <a:ea typeface="標楷體" pitchFamily="65" charset="-120"/>
              </a:rPr>
              <a:t>Nvidia</a:t>
            </a:r>
            <a:r>
              <a:rPr lang="en-US" altLang="zh-TW" sz="2800" b="1" dirty="0">
                <a:solidFill>
                  <a:srgbClr val="0000FF"/>
                </a:solidFill>
                <a:ea typeface="標楷體" pitchFamily="65" charset="-120"/>
              </a:rPr>
              <a:t> V100 GPU: 122.3 petaflops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31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高效能運算</a:t>
            </a:r>
            <a:r>
              <a:rPr lang="en-US" altLang="zh-TW" dirty="0"/>
              <a:t>(HPC)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2132856"/>
            <a:ext cx="3952692" cy="425376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/>
              <a:t>使用高效能電腦解決</a:t>
            </a:r>
            <a:r>
              <a:rPr lang="zh-TW" altLang="en-US" sz="2800" b="1" dirty="0">
                <a:solidFill>
                  <a:srgbClr val="0000FF"/>
                </a:solidFill>
              </a:rPr>
              <a:t>很重要、高價值問題</a:t>
            </a:r>
            <a:r>
              <a:rPr lang="zh-TW" altLang="en-US" sz="2800" dirty="0"/>
              <a:t>，甚至不惜血本打造專用系統</a:t>
            </a:r>
            <a:endParaRPr lang="en-US" altLang="zh-TW" sz="2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dirty="0"/>
              <a:t>破解密碼、預測氣候變遷、模擬核子反應、打造人工智慧</a:t>
            </a:r>
            <a:r>
              <a:rPr lang="en-US" altLang="zh-TW" sz="2800" dirty="0"/>
              <a:t>…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800" b="1" dirty="0">
                <a:solidFill>
                  <a:srgbClr val="C00000"/>
                </a:solidFill>
              </a:rPr>
              <a:t>沒有最快，只有更快</a:t>
            </a:r>
            <a:endParaRPr lang="en-US" altLang="zh-TW" sz="2800" b="1" dirty="0">
              <a:solidFill>
                <a:srgbClr val="C0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9</a:t>
            </a:fld>
            <a:endParaRPr lang="zh-TW" altLang="zh-TW"/>
          </a:p>
        </p:txBody>
      </p:sp>
      <p:pic>
        <p:nvPicPr>
          <p:cNvPr id="1028" name="Picture 4" descr="「The Imitation Gam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92" y="2297489"/>
            <a:ext cx="4040439" cy="227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866502" y="4823057"/>
            <a:ext cx="3521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ea typeface="標楷體" panose="03000509000000000000" pitchFamily="65" charset="-120"/>
              </a:rPr>
              <a:t>電影</a:t>
            </a:r>
            <a:r>
              <a:rPr lang="en-US" altLang="zh-TW" sz="2400" dirty="0">
                <a:ea typeface="標楷體" panose="03000509000000000000" pitchFamily="65" charset="-120"/>
              </a:rPr>
              <a:t>《</a:t>
            </a:r>
            <a:r>
              <a:rPr lang="zh-TW" altLang="en-US" sz="2400" dirty="0">
                <a:ea typeface="標楷體" panose="03000509000000000000" pitchFamily="65" charset="-120"/>
              </a:rPr>
              <a:t>模仿遊戲</a:t>
            </a:r>
            <a:r>
              <a:rPr lang="en-US" altLang="zh-TW" sz="2400" dirty="0">
                <a:ea typeface="標楷體" panose="03000509000000000000" pitchFamily="65" charset="-120"/>
              </a:rPr>
              <a:t>》</a:t>
            </a:r>
          </a:p>
          <a:p>
            <a:pPr algn="ctr"/>
            <a:r>
              <a:rPr lang="en-US" altLang="zh-TW" sz="2400" dirty="0">
                <a:ea typeface="標楷體" panose="03000509000000000000" pitchFamily="65" charset="-120"/>
              </a:rPr>
              <a:t>The Imitation Game</a:t>
            </a:r>
          </a:p>
          <a:p>
            <a:pPr algn="ctr"/>
            <a:r>
              <a:rPr lang="zh-TW" altLang="en-US" sz="2400" dirty="0">
                <a:ea typeface="標楷體" panose="03000509000000000000" pitchFamily="65" charset="-120"/>
              </a:rPr>
              <a:t>劇照</a:t>
            </a:r>
          </a:p>
        </p:txBody>
      </p:sp>
    </p:spTree>
    <p:extLst>
      <p:ext uri="{BB962C8B-B14F-4D97-AF65-F5344CB8AC3E}">
        <p14:creationId xmlns:p14="http://schemas.microsoft.com/office/powerpoint/2010/main" val="283033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Summit</a:t>
            </a:r>
            <a:r>
              <a:rPr lang="zh-TW" altLang="en-US" dirty="0"/>
              <a:t>的單一節點的結構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90</a:t>
            </a:fld>
            <a:endParaRPr lang="zh-TW" altLang="zh-TW"/>
          </a:p>
        </p:txBody>
      </p:sp>
      <p:pic>
        <p:nvPicPr>
          <p:cNvPr id="12290" name="Picture 2" descr="ãsummit power 9 nvlink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9" y="2612383"/>
            <a:ext cx="5736505" cy="395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372200" y="4806578"/>
            <a:ext cx="26223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採用高速</a:t>
            </a:r>
            <a:r>
              <a:rPr lang="en-US" altLang="zh-TW" b="1" dirty="0">
                <a:solidFill>
                  <a:srgbClr val="0000FF"/>
                </a:solidFill>
                <a:latin typeface="+mn-lt"/>
                <a:ea typeface="+mn-ea"/>
              </a:rPr>
              <a:t>IB</a:t>
            </a: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網路</a:t>
            </a:r>
            <a:br>
              <a:rPr lang="en-US" altLang="zh-TW" b="1" dirty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加快節點之間</a:t>
            </a:r>
            <a:br>
              <a:rPr lang="en-US" altLang="zh-TW" b="1" dirty="0">
                <a:solidFill>
                  <a:srgbClr val="0000FF"/>
                </a:solidFill>
                <a:latin typeface="+mn-ea"/>
                <a:ea typeface="+mn-ea"/>
              </a:rPr>
            </a:br>
            <a:r>
              <a:rPr lang="zh-TW" altLang="en-US" b="1" dirty="0">
                <a:solidFill>
                  <a:srgbClr val="0000FF"/>
                </a:solidFill>
                <a:latin typeface="+mn-ea"/>
                <a:ea typeface="+mn-ea"/>
              </a:rPr>
              <a:t>參數的同步</a:t>
            </a:r>
            <a:endParaRPr lang="en-US" altLang="zh-TW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cxnSp>
        <p:nvCxnSpPr>
          <p:cNvPr id="6" name="直線單箭頭接點 5"/>
          <p:cNvCxnSpPr/>
          <p:nvPr/>
        </p:nvCxnSpPr>
        <p:spPr bwMode="auto">
          <a:xfrm flipH="1">
            <a:off x="3923928" y="5181723"/>
            <a:ext cx="2316226" cy="24027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矩形 7"/>
          <p:cNvSpPr/>
          <p:nvPr/>
        </p:nvSpPr>
        <p:spPr>
          <a:xfrm>
            <a:off x="2267744" y="2009060"/>
            <a:ext cx="2561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b="1" dirty="0">
                <a:solidFill>
                  <a:srgbClr val="0000FF"/>
                </a:solidFill>
                <a:latin typeface="+mn-lt"/>
                <a:ea typeface="+mn-ea"/>
              </a:rPr>
              <a:t>6</a:t>
            </a:r>
            <a:r>
              <a:rPr lang="zh-TW" altLang="en-US" b="1" dirty="0">
                <a:solidFill>
                  <a:srgbClr val="0000FF"/>
                </a:solidFill>
                <a:latin typeface="+mn-lt"/>
                <a:ea typeface="+mn-ea"/>
              </a:rPr>
              <a:t>個</a:t>
            </a:r>
            <a:r>
              <a:rPr lang="en-US" altLang="zh-TW" b="1" dirty="0">
                <a:solidFill>
                  <a:srgbClr val="0000FF"/>
                </a:solidFill>
                <a:latin typeface="+mn-lt"/>
                <a:ea typeface="+mn-ea"/>
              </a:rPr>
              <a:t>GPU</a:t>
            </a:r>
            <a:r>
              <a:rPr lang="zh-TW" altLang="en-US" b="1" dirty="0">
                <a:solidFill>
                  <a:srgbClr val="0000FF"/>
                </a:solidFill>
                <a:latin typeface="+mn-lt"/>
                <a:ea typeface="+mn-ea"/>
              </a:rPr>
              <a:t>提供算力</a:t>
            </a:r>
            <a:endParaRPr lang="en-US" altLang="zh-TW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68144" y="3437567"/>
            <a:ext cx="3177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TW" b="1" dirty="0">
                <a:solidFill>
                  <a:srgbClr val="0000FF"/>
                </a:solidFill>
                <a:latin typeface="+mn-lt"/>
                <a:ea typeface="+mn-ea"/>
              </a:rPr>
              <a:t>CPU/GPU</a:t>
            </a:r>
            <a:r>
              <a:rPr lang="zh-TW" altLang="en-US" b="1" dirty="0">
                <a:solidFill>
                  <a:srgbClr val="0000FF"/>
                </a:solidFill>
                <a:latin typeface="+mn-lt"/>
                <a:ea typeface="+mn-ea"/>
              </a:rPr>
              <a:t>之間用</a:t>
            </a:r>
            <a:br>
              <a:rPr lang="en-US" altLang="zh-TW" b="1" dirty="0">
                <a:solidFill>
                  <a:srgbClr val="0000FF"/>
                </a:solidFill>
                <a:latin typeface="+mn-lt"/>
                <a:ea typeface="+mn-ea"/>
              </a:rPr>
            </a:br>
            <a:r>
              <a:rPr lang="en-US" altLang="zh-TW" b="1" dirty="0">
                <a:solidFill>
                  <a:srgbClr val="0000FF"/>
                </a:solidFill>
              </a:rPr>
              <a:t>NVLINK</a:t>
            </a:r>
            <a:r>
              <a:rPr lang="zh-TW" altLang="en-US" b="1" dirty="0">
                <a:solidFill>
                  <a:srgbClr val="0000FF"/>
                </a:solidFill>
                <a:latin typeface="+mn-lt"/>
                <a:ea typeface="+mn-ea"/>
              </a:rPr>
              <a:t>高速網路相連</a:t>
            </a:r>
            <a:endParaRPr lang="en-US" altLang="zh-TW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64497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日本：以</a:t>
            </a:r>
            <a:r>
              <a:rPr lang="en-US" altLang="zh-TW" dirty="0"/>
              <a:t>HPC/AI</a:t>
            </a:r>
            <a:r>
              <a:rPr lang="zh-TW" altLang="en-US" dirty="0"/>
              <a:t>作為產業發展的火車頭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988840"/>
            <a:ext cx="8229600" cy="117329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TW" altLang="en-US" sz="2800" dirty="0"/>
              <a:t>商業模式＋前瞻研究＋軟硬整合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zh-TW" altLang="en-US" sz="2800" dirty="0"/>
              <a:t>演算法＋大數據＋</a:t>
            </a:r>
            <a:r>
              <a:rPr lang="en-US" altLang="zh-TW" sz="2800" dirty="0"/>
              <a:t>HPC</a:t>
            </a:r>
          </a:p>
        </p:txBody>
      </p:sp>
      <p:pic>
        <p:nvPicPr>
          <p:cNvPr id="1026" name="Picture 2" descr="japan-abci-platform.jpg (948×347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16" y="3162132"/>
            <a:ext cx="8712968" cy="318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539552" y="6361583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/>
              <a:t>https://www.nextplatform.com/2017/10/12/japans-abci-system-shows-subtleties-separating-ai-hpc/</a:t>
            </a:r>
          </a:p>
        </p:txBody>
      </p:sp>
    </p:spTree>
    <p:extLst>
      <p:ext uri="{BB962C8B-B14F-4D97-AF65-F5344CB8AC3E}">
        <p14:creationId xmlns:p14="http://schemas.microsoft.com/office/powerpoint/2010/main" val="32199620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Google</a:t>
            </a:r>
            <a:r>
              <a:rPr lang="zh-TW" altLang="en-US" dirty="0"/>
              <a:t>：快速發展</a:t>
            </a:r>
            <a:r>
              <a:rPr lang="en-US" altLang="zh-TW" dirty="0"/>
              <a:t>TPU</a:t>
            </a:r>
            <a:r>
              <a:rPr lang="zh-TW" altLang="en-US" dirty="0"/>
              <a:t> 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pic>
        <p:nvPicPr>
          <p:cNvPr id="44034" name="Picture 2" descr="è°·æ­TPUçæ¼é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7053064" cy="396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608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Google</a:t>
            </a:r>
            <a:r>
              <a:rPr lang="zh-TW" altLang="en-US" dirty="0"/>
              <a:t>：快速發展</a:t>
            </a:r>
            <a:r>
              <a:rPr lang="en-US" altLang="zh-TW" dirty="0"/>
              <a:t>TPU</a:t>
            </a:r>
            <a:r>
              <a:rPr lang="zh-TW" altLang="en-US" dirty="0"/>
              <a:t> 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pic>
        <p:nvPicPr>
          <p:cNvPr id="49154" name="Picture 2" descr="è°·æ­TPUçæ¼é² (TPUv2 Podä»å¹´ç¨æå°éæ¾ï¼èTPUv3 Podä»æ¥äº®ç¸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692181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9640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DFA7C-C3CE-4241-86CD-CEE2DD76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歐洲也不甘落後 </a:t>
            </a:r>
            <a:r>
              <a:rPr lang="en-US" altLang="zh-TW" dirty="0"/>
              <a:t>(1)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451BF9-86BF-46F9-8ACC-17F1275B617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94</a:t>
            </a:fld>
            <a:endParaRPr lang="zh-TW" alt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6A5BFDA-C48E-4CBF-836F-43ABADF6D847}"/>
              </a:ext>
            </a:extLst>
          </p:cNvPr>
          <p:cNvSpPr/>
          <p:nvPr/>
        </p:nvSpPr>
        <p:spPr>
          <a:xfrm>
            <a:off x="457200" y="6381328"/>
            <a:ext cx="8291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2"/>
              </a:rPr>
              <a:t>https://www.nextplatform.com/2019/11/14/europe-opens-second-front-for-domestic-hpc-processors</a:t>
            </a:r>
            <a:endParaRPr lang="zh-TW" alt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0A4826B-4AEF-453D-BDB8-6C15100B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14" y="2397999"/>
            <a:ext cx="7380312" cy="15307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21F5427-6B78-415C-A4BD-68C4BD6F1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74" y="4054183"/>
            <a:ext cx="7128792" cy="15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83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8EECF-1D60-4832-951F-F8BEF234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歐洲也不甘落後 </a:t>
            </a:r>
            <a:r>
              <a:rPr lang="en-US" altLang="zh-TW" dirty="0"/>
              <a:t>(2)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3C485-508F-42DE-A3D7-570E1872EF1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95</a:t>
            </a:fld>
            <a:endParaRPr lang="zh-TW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08B321-AE95-4181-BBA2-18E06195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0" y="2276872"/>
            <a:ext cx="8172400" cy="35834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9E5BEF-0BE7-4CA9-988A-27186FE7635C}"/>
              </a:ext>
            </a:extLst>
          </p:cNvPr>
          <p:cNvSpPr/>
          <p:nvPr/>
        </p:nvSpPr>
        <p:spPr>
          <a:xfrm>
            <a:off x="457200" y="6381328"/>
            <a:ext cx="8291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3"/>
              </a:rPr>
              <a:t>https://www.nextplatform.com/2019/11/14/europe-opens-second-front-for-domestic-hpc-processors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16218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Made &amp; Operated in Taiwan, Ranked #21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96</a:t>
            </a:fld>
            <a:endParaRPr lang="zh-TW" altLang="zh-TW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15" y="1988840"/>
            <a:ext cx="5693716" cy="47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42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台灣衫一號</a:t>
            </a:r>
            <a:r>
              <a:rPr lang="zh-TW" altLang="en-US" dirty="0"/>
              <a:t>單一節點架構（</a:t>
            </a:r>
            <a:r>
              <a:rPr lang="en-US" altLang="zh-TW" dirty="0"/>
              <a:t>DGX-1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97</a:t>
            </a:fld>
            <a:endParaRPr lang="zh-TW" altLang="zh-TW"/>
          </a:p>
        </p:txBody>
      </p:sp>
      <p:pic>
        <p:nvPicPr>
          <p:cNvPr id="8194" name="Picture 2" descr="ãdgx-1 architecture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283" y="2184914"/>
            <a:ext cx="4691962" cy="42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09494" y="6519446"/>
            <a:ext cx="6120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/>
              <a:t>https://devblogs.nvidia.com/dgx-1-fastest-deep-learning-system/</a:t>
            </a:r>
          </a:p>
        </p:txBody>
      </p:sp>
    </p:spTree>
    <p:extLst>
      <p:ext uri="{BB962C8B-B14F-4D97-AF65-F5344CB8AC3E}">
        <p14:creationId xmlns:p14="http://schemas.microsoft.com/office/powerpoint/2010/main" val="12773624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台灣衫二號</a:t>
            </a:r>
            <a:r>
              <a:rPr lang="zh-TW" altLang="en-US" dirty="0"/>
              <a:t>單一節點架構（</a:t>
            </a:r>
            <a:r>
              <a:rPr lang="en-US" altLang="zh-TW" dirty="0"/>
              <a:t>DGX-1V</a:t>
            </a:r>
            <a:r>
              <a:rPr lang="zh-TW" altLang="en-US" dirty="0"/>
              <a:t>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3B69725-9217-459C-A4C4-CA0FD40C7EC6}" type="slidenum">
              <a:rPr lang="en-US" altLang="zh-TW" smtClean="0"/>
              <a:pPr>
                <a:defRPr/>
              </a:pPr>
              <a:t>98</a:t>
            </a:fld>
            <a:endParaRPr lang="zh-TW" altLang="zh-TW"/>
          </a:p>
        </p:txBody>
      </p:sp>
      <p:pic>
        <p:nvPicPr>
          <p:cNvPr id="9218" name="Picture 2" descr="https://images.anandtech.com/doci/12587/nvlink20_575p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24725"/>
            <a:ext cx="5112568" cy="430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608113" y="6484457"/>
            <a:ext cx="19264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Source: </a:t>
            </a:r>
            <a:r>
              <a:rPr lang="en-US" altLang="zh-TW" sz="1600" dirty="0" err="1"/>
              <a:t>Nvidia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70790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2060848"/>
            <a:ext cx="7772400" cy="3816424"/>
          </a:xfrm>
        </p:spPr>
        <p:txBody>
          <a:bodyPr/>
          <a:lstStyle/>
          <a:p>
            <a:pPr algn="ctr" eaLnBrk="1" hangingPunct="1">
              <a:spcAft>
                <a:spcPts val="4800"/>
              </a:spcAft>
            </a:pP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但是</a:t>
            </a: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無論是做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DL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晶片還是建</a:t>
            </a:r>
            <a:r>
              <a:rPr lang="en-US" altLang="zh-TW" dirty="0">
                <a:solidFill>
                  <a:srgbClr val="0000FF"/>
                </a:solidFill>
                <a:ea typeface="標楷體" pitchFamily="65" charset="-120"/>
              </a:rPr>
              <a:t>DL</a:t>
            </a:r>
            <a:r>
              <a:rPr lang="zh-TW" altLang="en-US" dirty="0">
                <a:solidFill>
                  <a:srgbClr val="0000FF"/>
                </a:solidFill>
                <a:ea typeface="標楷體" pitchFamily="65" charset="-120"/>
              </a:rPr>
              <a:t>系統</a:t>
            </a:r>
            <a:br>
              <a:rPr lang="en-US" altLang="zh-TW" dirty="0">
                <a:solidFill>
                  <a:srgbClr val="C00000"/>
                </a:solidFill>
                <a:ea typeface="標楷體" pitchFamily="65" charset="-120"/>
              </a:rPr>
            </a:br>
            <a:br>
              <a:rPr lang="en-US" altLang="zh-TW" dirty="0">
                <a:solidFill>
                  <a:srgbClr val="C00000"/>
                </a:solidFill>
                <a:ea typeface="標楷體" pitchFamily="65" charset="-120"/>
              </a:rPr>
            </a:br>
            <a:r>
              <a:rPr lang="zh-TW" altLang="en-US" dirty="0">
                <a:solidFill>
                  <a:srgbClr val="C00000"/>
                </a:solidFill>
                <a:ea typeface="標楷體" pitchFamily="65" charset="-120"/>
              </a:rPr>
              <a:t>並不是兜硬體就行</a:t>
            </a:r>
            <a:endParaRPr lang="en-US" altLang="zh-TW" dirty="0">
              <a:solidFill>
                <a:srgbClr val="C00000"/>
              </a:solidFill>
              <a:ea typeface="標楷體" pitchFamily="65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BBB736B-AFF8-4412-BCDE-95CE305411F8}" type="datetime4">
              <a:rPr lang="en-US" altLang="zh-TW" smtClean="0"/>
              <a:pPr>
                <a:defRPr/>
              </a:pPr>
              <a:t>November 30, 2019</a:t>
            </a:fld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D8D688-2AAB-4BC8-B469-3FB832EA11BE}" type="slidenum">
              <a:rPr lang="en-US" altLang="zh-TW" smtClean="0"/>
              <a:pPr>
                <a:defRPr/>
              </a:pPr>
              <a:t>99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36508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Yuan-Hao Chang's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Yuan-Hao Chang's Template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Yuan-Hao Chang'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73210</TotalTime>
  <Words>5357</Words>
  <Application>Microsoft Office PowerPoint</Application>
  <PresentationFormat>如螢幕大小 (4:3)</PresentationFormat>
  <Paragraphs>734</Paragraphs>
  <Slides>143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143</vt:i4>
      </vt:variant>
    </vt:vector>
  </HeadingPairs>
  <TitlesOfParts>
    <vt:vector size="155" baseType="lpstr">
      <vt:lpstr>Lato</vt:lpstr>
      <vt:lpstr>Lucida Grande</vt:lpstr>
      <vt:lpstr>Roboto Condensed</vt:lpstr>
      <vt:lpstr>微軟正黑體</vt:lpstr>
      <vt:lpstr>新細明體</vt:lpstr>
      <vt:lpstr>標楷體</vt:lpstr>
      <vt:lpstr>Arial</vt:lpstr>
      <vt:lpstr>Calibri</vt:lpstr>
      <vt:lpstr>Courier New</vt:lpstr>
      <vt:lpstr>Times New Roman</vt:lpstr>
      <vt:lpstr>Wingdings</vt:lpstr>
      <vt:lpstr>Yuan-Hao Chang's Template</vt:lpstr>
      <vt:lpstr>PowerPoint 簡報</vt:lpstr>
      <vt:lpstr>關於我</vt:lpstr>
      <vt:lpstr>近年人工智慧系統的演進(1) </vt:lpstr>
      <vt:lpstr>近年人工智慧系統的演進(2) </vt:lpstr>
      <vt:lpstr>近年人工智慧系統的演進(3) </vt:lpstr>
      <vt:lpstr>近年人工智慧系統的演進(4) </vt:lpstr>
      <vt:lpstr>近年人工智慧系統的演進(5) </vt:lpstr>
      <vt:lpstr>什麼是  高效能運算?  High-Performance Computing (HPC)</vt:lpstr>
      <vt:lpstr>高效能運算(HPC)</vt:lpstr>
      <vt:lpstr>HPC是產業的火車頭</vt:lpstr>
      <vt:lpstr>LISP Machines (‘80s)</vt:lpstr>
      <vt:lpstr>Another Example</vt:lpstr>
      <vt:lpstr>打造會下棋的電腦</vt:lpstr>
      <vt:lpstr>AI與平行處理</vt:lpstr>
      <vt:lpstr>平行演算法與程式設計</vt:lpstr>
      <vt:lpstr>’80-’90年代的AI  因為理想與現實差距太遠而失敗  AI Winter降臨!  但是高效能運算則持續平民化</vt:lpstr>
      <vt:lpstr>仰賴超過半世紀的摩爾定律</vt:lpstr>
      <vt:lpstr>靠著摩爾定律不斷提升效能和應用</vt:lpstr>
      <vt:lpstr>要靠平行計算來發揮多核心的效能</vt:lpstr>
      <vt:lpstr>推動雲端/大數據時代的多核心處理機</vt:lpstr>
      <vt:lpstr>’90年代末~’10年代初  很多雲端運算/大數據分析應用  借重來自於高效能計算的技術</vt:lpstr>
      <vt:lpstr>雲端服務  造就了大數據  於是資料科學興起  AI也想藉由資料走出新路</vt:lpstr>
      <vt:lpstr>電腦 vs人腦</vt:lpstr>
      <vt:lpstr>人工智慧與類神經網路</vt:lpstr>
      <vt:lpstr>早期的Machine Learning</vt:lpstr>
      <vt:lpstr>類神經網路(Neural Network)</vt:lpstr>
      <vt:lpstr>生不逢時的CNN</vt:lpstr>
      <vt:lpstr>什麼是  對應用領域做軟硬體協同設計?  Domain-Specific  Hardware-Software  Co-Design</vt:lpstr>
      <vt:lpstr>AI之父Turing為破解德軍密碼打造專用系統</vt:lpstr>
      <vt:lpstr>為了加速3D遊戲而誕生的GPU https://www.tomshardware.com/picturestory/715-history-of-nvidia-gpus.html</vt:lpstr>
      <vt:lpstr>效能高出CPU許多的GPU</vt:lpstr>
      <vt:lpstr>終於讓CNN在2010年後蓬勃發展</vt:lpstr>
      <vt:lpstr>DL/GPU在2012年顛覆CV的潮流</vt:lpstr>
      <vt:lpstr>Deep Learning是AI發展最盛的分支</vt:lpstr>
      <vt:lpstr>Deep Learning + GPU + Big Data</vt:lpstr>
      <vt:lpstr>但是請注意  並非所有AI或ML  都能像DL一樣爆發</vt:lpstr>
      <vt:lpstr>針對應用領域(e.g. DL)設計  異質多核心系統</vt:lpstr>
      <vt:lpstr>異質多核心 (Heterogeneous Multicore)</vt:lpstr>
      <vt:lpstr>各種針對AI應用設計的異質計算平台(1)</vt:lpstr>
      <vt:lpstr>各種針對AI應用設計的異質計算平台(2)</vt:lpstr>
      <vt:lpstr>各種針對AI應用設計的異質計算平台(3)</vt:lpstr>
      <vt:lpstr>如何設計異質平台軟硬體？</vt:lpstr>
      <vt:lpstr>廣告: OCW線上教材推廣規劃(1)</vt:lpstr>
      <vt:lpstr>廣告: OCW線上教材推廣規劃(2)</vt:lpstr>
      <vt:lpstr>學習從應用深入到底層 找出效能的關鍵</vt:lpstr>
      <vt:lpstr>回顧1998年發表的LeNet-5</vt:lpstr>
      <vt:lpstr>LeNet-5: C1 Convolution Layer</vt:lpstr>
      <vt:lpstr>LeNet-5: S2 Subsampling Layer</vt:lpstr>
      <vt:lpstr>LeNet-5: C3 Convolution Layer</vt:lpstr>
      <vt:lpstr>LeNet-5: S4, C5 and F6</vt:lpstr>
      <vt:lpstr>LeNet-5: Output Layer</vt:lpstr>
      <vt:lpstr>Convolution: DL最耗時的運算</vt:lpstr>
      <vt:lpstr>加速Convolution</vt:lpstr>
      <vt:lpstr>LeNet-5: Summary</vt:lpstr>
      <vt:lpstr>近年已發展出許多  深度學習技術和深度神經網路</vt:lpstr>
      <vt:lpstr>參數量 vs 計算量 vs 準確度</vt:lpstr>
      <vt:lpstr>用現成的並不難  但是要瞭解DNN的運算特性  才能做出高C/P值的產品</vt:lpstr>
      <vt:lpstr>發展強大和創新AI比較難  需要工具和方法論</vt:lpstr>
      <vt:lpstr>訓練深度學習模型: 反覆調整參數</vt:lpstr>
      <vt:lpstr>早年的深度學習訓練(2013)</vt:lpstr>
      <vt:lpstr>不只要快，而且還要準的AI競賽</vt:lpstr>
      <vt:lpstr>只有更快，沒有最快…</vt:lpstr>
      <vt:lpstr>ImageNet in 1.2 mins</vt:lpstr>
      <vt:lpstr>他們怎麼做到的?  我們會不會做?</vt:lpstr>
      <vt:lpstr>工欲善其事，必先利其器</vt:lpstr>
      <vt:lpstr>可以用多核心CPU和GPU來實作</vt:lpstr>
      <vt:lpstr>可以用向量指令加速</vt:lpstr>
      <vt:lpstr>例如以FFT加速Convolution</vt:lpstr>
      <vt:lpstr>或是設法加速矩陣運算</vt:lpstr>
      <vt:lpstr>使用Systolic Array作為硬體加速器</vt:lpstr>
      <vt:lpstr>互有優劣的Convolution實作方法</vt:lpstr>
      <vt:lpstr>或是降低計算的有效位數</vt:lpstr>
      <vt:lpstr>還可以針對個別深度神經網路進行壓縮</vt:lpstr>
      <vt:lpstr>深度學習系統的戰國時代</vt:lpstr>
      <vt:lpstr>台灣的硬體設計與製造基礎  是世界少有  如何善用優勢、結合軟體?</vt:lpstr>
      <vt:lpstr>要做大事， 可把眼光放遠 先搞清楚 State-of-the-Art</vt:lpstr>
      <vt:lpstr>Nvidia V100: Tensor Cores</vt:lpstr>
      <vt:lpstr>Intel VNNI:支援深度學習的指令集</vt:lpstr>
      <vt:lpstr>16-Bit VNNI</vt:lpstr>
      <vt:lpstr>8-Bit VNNI</vt:lpstr>
      <vt:lpstr>Fused Operations減少資料搬移</vt:lpstr>
      <vt:lpstr>Google的DL專用處理機: TPU</vt:lpstr>
      <vt:lpstr>DSA促使AlphaGo大幅演進</vt:lpstr>
      <vt:lpstr>AI造就計算機結構的新黃金時代</vt:lpstr>
      <vt:lpstr>打造高效能深度學習系統</vt:lpstr>
      <vt:lpstr>一台機器放多張DL加速器</vt:lpstr>
      <vt:lpstr>同時用多台機器</vt:lpstr>
      <vt:lpstr>列強爭相建置Ai超級電腦</vt:lpstr>
      <vt:lpstr>美國：當世排名第一的Summit</vt:lpstr>
      <vt:lpstr>Summit的單一節點的結構</vt:lpstr>
      <vt:lpstr>日本：以HPC/AI作為產業發展的火車頭</vt:lpstr>
      <vt:lpstr>Google：快速發展TPU (1)</vt:lpstr>
      <vt:lpstr>Google：快速發展TPU (2)</vt:lpstr>
      <vt:lpstr>歐洲也不甘落後 (1)</vt:lpstr>
      <vt:lpstr>歐洲也不甘落後 (2)</vt:lpstr>
      <vt:lpstr>Made &amp; Operated in Taiwan, Ranked #21</vt:lpstr>
      <vt:lpstr>台灣衫一號單一節點架構（DGX-1）</vt:lpstr>
      <vt:lpstr>台灣衫二號單一節點架構（DGX-1V）</vt:lpstr>
      <vt:lpstr>但是  無論是做DL晶片還是建DL系統  並不是兜硬體就行</vt:lpstr>
      <vt:lpstr>不光是買現成的機器和軟體就好</vt:lpstr>
      <vt:lpstr>ResNet-50/ImageNet in 1.2min</vt:lpstr>
      <vt:lpstr>也需要結合領域專家</vt:lpstr>
      <vt:lpstr>高度垂直軟硬整合的實例</vt:lpstr>
      <vt:lpstr>Cerebras的Wafer-Scale Engine</vt:lpstr>
      <vt:lpstr>號稱世界上最快的深度學習運算系統 CS-1</vt:lpstr>
      <vt:lpstr>許多AI軟體都是  開放原始碼計畫  要懂得善用之</vt:lpstr>
      <vt:lpstr>案例研究: 加速Deep Variant</vt:lpstr>
      <vt:lpstr>Google開源的Deep Variant為什麼非常慢?</vt:lpstr>
      <vt:lpstr>針對應用情境的效能分析工具(1)</vt:lpstr>
      <vt:lpstr>針對應用情境的效能分析工具(2)</vt:lpstr>
      <vt:lpstr>針對應用情境的效能優化建議</vt:lpstr>
      <vt:lpstr>效能優化的結果 (HGX-1)</vt:lpstr>
      <vt:lpstr>我們大幅加速後的Deep Variant</vt:lpstr>
      <vt:lpstr>進一步改進DeepVariant</vt:lpstr>
      <vt:lpstr>資料隱私與 分散式學習環境</vt:lpstr>
      <vt:lpstr>HPC for AI and Precision Medicine</vt:lpstr>
      <vt:lpstr>Medical Data: Collection and Privacy</vt:lpstr>
      <vt:lpstr>Federated Learning</vt:lpstr>
      <vt:lpstr>Federated Learning for Medical Use</vt:lpstr>
      <vt:lpstr>越來越重要的新興議題與開源社群</vt:lpstr>
      <vt:lpstr>OpenMined</vt:lpstr>
      <vt:lpstr>資料不離場 Remote Execution</vt:lpstr>
      <vt:lpstr>計算者不知道 Encryption Computation</vt:lpstr>
      <vt:lpstr>防範逆向工程 Differential Privacy</vt:lpstr>
      <vt:lpstr>Which Privacy Preserving Method to Use?</vt:lpstr>
      <vt:lpstr>大部分的資安機制都伴隨著  1. 複雜化的基礎建設 2. 大幅增加的計算量 3. 影響效能/使用經驗  需要懂系統的資安專家 針對應用情境優化的系統架構</vt:lpstr>
      <vt:lpstr>Edge AI應用重視 效率和反應速度</vt:lpstr>
      <vt:lpstr>無所不在的AI系統 (Intel’s Vision)</vt:lpstr>
      <vt:lpstr>Edge TPU Dev Boards</vt:lpstr>
      <vt:lpstr>EfficientNet-EdgeTPU</vt:lpstr>
      <vt:lpstr>FPGA for Deep Learning</vt:lpstr>
      <vt:lpstr>如何為TPU/FPGA/…等平台找到  最佳的DNN?  Answer: 自動化工具</vt:lpstr>
      <vt:lpstr>Neural Architecture Search</vt:lpstr>
      <vt:lpstr>Neural Architecture Search (Google)</vt:lpstr>
      <vt:lpstr>NAS的威力</vt:lpstr>
      <vt:lpstr>AutoML Flow for EfficientNet-EdgeTPU</vt:lpstr>
      <vt:lpstr>EfficientNet-EdgeTPU</vt:lpstr>
      <vt:lpstr>NAS for FPGA: 考量FPGA特性</vt:lpstr>
      <vt:lpstr>軟硬協同NAS的關鍵</vt:lpstr>
      <vt:lpstr>案例研究: Intel OpenVINO</vt:lpstr>
      <vt:lpstr> </vt:lpstr>
      <vt:lpstr>人工智慧系統演進至今</vt:lpstr>
      <vt:lpstr>結語</vt:lpstr>
    </vt:vector>
  </TitlesOfParts>
  <Company>NEWS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Endurance Enhancement of Flash-Memory Storage Systems: An Efficient Static Wear Leveling Design</dc:title>
  <dc:creator>張原豪</dc:creator>
  <cp:lastModifiedBy>Shih-Hao Hung</cp:lastModifiedBy>
  <cp:revision>3842</cp:revision>
  <cp:lastPrinted>2012-06-23T07:16:29Z</cp:lastPrinted>
  <dcterms:created xsi:type="dcterms:W3CDTF">2007-03-22T05:32:52Z</dcterms:created>
  <dcterms:modified xsi:type="dcterms:W3CDTF">2019-11-30T03:46:39Z</dcterms:modified>
</cp:coreProperties>
</file>